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2" r:id="rId2"/>
    <p:sldId id="264" r:id="rId3"/>
    <p:sldId id="269" r:id="rId4"/>
    <p:sldId id="272" r:id="rId5"/>
    <p:sldId id="267" r:id="rId6"/>
    <p:sldId id="274" r:id="rId7"/>
    <p:sldId id="275" r:id="rId8"/>
    <p:sldId id="273" r:id="rId9"/>
    <p:sldId id="284" r:id="rId10"/>
    <p:sldId id="276" r:id="rId11"/>
    <p:sldId id="277" r:id="rId12"/>
    <p:sldId id="293" r:id="rId13"/>
    <p:sldId id="292" r:id="rId14"/>
    <p:sldId id="288" r:id="rId15"/>
    <p:sldId id="278" r:id="rId16"/>
    <p:sldId id="280" r:id="rId17"/>
    <p:sldId id="289" r:id="rId18"/>
    <p:sldId id="290" r:id="rId19"/>
    <p:sldId id="291" r:id="rId20"/>
    <p:sldId id="294" r:id="rId21"/>
    <p:sldId id="28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006600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0" autoAdjust="0"/>
    <p:restoredTop sz="93220" autoAdjust="0"/>
  </p:normalViewPr>
  <p:slideViewPr>
    <p:cSldViewPr>
      <p:cViewPr>
        <p:scale>
          <a:sx n="75" d="100"/>
          <a:sy n="75" d="100"/>
        </p:scale>
        <p:origin x="-87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516433-3BD8-4110-9521-1C547B34ED1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5E7821-4D75-45E2-916E-9BCB343B64F7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/>
            <a:t>Создана рабочая группа по вопросам рассмотрения</a:t>
          </a:r>
          <a:br>
            <a:rPr lang="ru-RU" sz="1800" dirty="0" smtClean="0"/>
          </a:br>
          <a:r>
            <a:rPr lang="ru-RU" sz="1800" dirty="0" smtClean="0"/>
            <a:t>показателей и критериев мониторинга</a:t>
          </a:r>
          <a:endParaRPr lang="ru-RU" sz="1800" dirty="0"/>
        </a:p>
      </dgm:t>
    </dgm:pt>
    <dgm:pt modelId="{EC6D1028-1D90-4FFC-8219-DA94E20CDF93}" type="parTrans" cxnId="{9C0F438B-A293-4A80-97F8-E02058F6656C}">
      <dgm:prSet/>
      <dgm:spPr/>
      <dgm:t>
        <a:bodyPr/>
        <a:lstStyle/>
        <a:p>
          <a:endParaRPr lang="ru-RU" sz="2400"/>
        </a:p>
      </dgm:t>
    </dgm:pt>
    <dgm:pt modelId="{69520E2A-513A-45D3-8620-E3AA083E1DA5}" type="sibTrans" cxnId="{9C0F438B-A293-4A80-97F8-E02058F6656C}">
      <dgm:prSet/>
      <dgm:spPr/>
      <dgm:t>
        <a:bodyPr/>
        <a:lstStyle/>
        <a:p>
          <a:endParaRPr lang="ru-RU" sz="2400"/>
        </a:p>
      </dgm:t>
    </dgm:pt>
    <dgm:pt modelId="{0C00B999-FFEE-46B7-9B00-985FA12EA68B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/>
            <a:t>Обсуждены подходы к проведению мониторинга 2013 года</a:t>
          </a:r>
          <a:br>
            <a:rPr lang="ru-RU" sz="1800" dirty="0" smtClean="0"/>
          </a:br>
          <a:r>
            <a:rPr lang="ru-RU" sz="1800" dirty="0" smtClean="0"/>
            <a:t>на площадке РСПП, на заседании РСР, на заседаниях рабочей группы, совещаниях с представителями ведущих вузов</a:t>
          </a:r>
        </a:p>
      </dgm:t>
    </dgm:pt>
    <dgm:pt modelId="{3F797BDF-E5CE-48EF-8A34-DA44A6E0FD60}" type="parTrans" cxnId="{1CD62E72-E363-4CD8-923F-EE3F2A0A95F1}">
      <dgm:prSet/>
      <dgm:spPr/>
      <dgm:t>
        <a:bodyPr/>
        <a:lstStyle/>
        <a:p>
          <a:endParaRPr lang="ru-RU" sz="2400"/>
        </a:p>
      </dgm:t>
    </dgm:pt>
    <dgm:pt modelId="{2149D9D4-11E4-4339-BBE5-1169A83C86F5}" type="sibTrans" cxnId="{1CD62E72-E363-4CD8-923F-EE3F2A0A95F1}">
      <dgm:prSet/>
      <dgm:spPr/>
      <dgm:t>
        <a:bodyPr/>
        <a:lstStyle/>
        <a:p>
          <a:endParaRPr lang="ru-RU" sz="2400"/>
        </a:p>
      </dgm:t>
    </dgm:pt>
    <dgm:pt modelId="{787EFF2F-5225-462F-A2B4-40635A5D9C43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/>
            <a:t>Проведены рабочие совещания с представителями силовых ведомств,</a:t>
          </a:r>
          <a:br>
            <a:rPr lang="ru-RU" sz="1800" dirty="0" smtClean="0"/>
          </a:br>
          <a:r>
            <a:rPr lang="ru-RU" sz="1800" dirty="0" smtClean="0"/>
            <a:t>с федеральными органами исполнительной власти</a:t>
          </a:r>
          <a:endParaRPr lang="en-US" sz="1800" dirty="0" smtClean="0"/>
        </a:p>
      </dgm:t>
    </dgm:pt>
    <dgm:pt modelId="{673AD10B-C67A-4C69-B1DA-8634C9AAC1FA}" type="parTrans" cxnId="{0FC9B6A6-E71C-494C-80CB-C182C0143A3C}">
      <dgm:prSet/>
      <dgm:spPr/>
      <dgm:t>
        <a:bodyPr/>
        <a:lstStyle/>
        <a:p>
          <a:endParaRPr lang="ru-RU" sz="2400"/>
        </a:p>
      </dgm:t>
    </dgm:pt>
    <dgm:pt modelId="{0BC84499-93E2-491E-B4D3-287F51BD527F}" type="sibTrans" cxnId="{0FC9B6A6-E71C-494C-80CB-C182C0143A3C}">
      <dgm:prSet/>
      <dgm:spPr/>
      <dgm:t>
        <a:bodyPr/>
        <a:lstStyle/>
        <a:p>
          <a:endParaRPr lang="ru-RU" sz="2400"/>
        </a:p>
      </dgm:t>
    </dgm:pt>
    <dgm:pt modelId="{61DA21CA-FFC1-4D6C-86A5-52F97FBC581E}">
      <dgm:prSet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/>
            <a:t>Утверждена концепция мониторинга эффективности</a:t>
          </a:r>
          <a:br>
            <a:rPr lang="ru-RU" sz="1800" dirty="0" smtClean="0"/>
          </a:br>
          <a:r>
            <a:rPr lang="ru-RU" sz="1800" dirty="0" smtClean="0"/>
            <a:t>на заседании МВК 29 апреля 2013 года</a:t>
          </a:r>
        </a:p>
      </dgm:t>
    </dgm:pt>
    <dgm:pt modelId="{46D1F837-3637-4F35-B478-3BB2EB144208}" type="parTrans" cxnId="{FC47E138-BC46-47A1-A11A-B7FB0531ACC3}">
      <dgm:prSet/>
      <dgm:spPr/>
      <dgm:t>
        <a:bodyPr/>
        <a:lstStyle/>
        <a:p>
          <a:endParaRPr lang="ru-RU" sz="2400"/>
        </a:p>
      </dgm:t>
    </dgm:pt>
    <dgm:pt modelId="{50AA4F8C-60D2-4801-A8CE-26F875393D46}" type="sibTrans" cxnId="{FC47E138-BC46-47A1-A11A-B7FB0531ACC3}">
      <dgm:prSet/>
      <dgm:spPr/>
      <dgm:t>
        <a:bodyPr/>
        <a:lstStyle/>
        <a:p>
          <a:endParaRPr lang="ru-RU" sz="2400"/>
        </a:p>
      </dgm:t>
    </dgm:pt>
    <dgm:pt modelId="{08478663-94CD-456D-A708-409AC2AFE56F}" type="pres">
      <dgm:prSet presAssocID="{35516433-3BD8-4110-9521-1C547B34ED1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516812-6013-40B8-80AA-EA09F12AEBCF}" type="pres">
      <dgm:prSet presAssocID="{61DA21CA-FFC1-4D6C-86A5-52F97FBC581E}" presName="boxAndChildren" presStyleCnt="0"/>
      <dgm:spPr/>
    </dgm:pt>
    <dgm:pt modelId="{9D737692-5238-4EA6-ADB2-C488EC7B424C}" type="pres">
      <dgm:prSet presAssocID="{61DA21CA-FFC1-4D6C-86A5-52F97FBC581E}" presName="parentTextBox" presStyleLbl="node1" presStyleIdx="0" presStyleCnt="4"/>
      <dgm:spPr/>
      <dgm:t>
        <a:bodyPr/>
        <a:lstStyle/>
        <a:p>
          <a:endParaRPr lang="ru-RU"/>
        </a:p>
      </dgm:t>
    </dgm:pt>
    <dgm:pt modelId="{2114B2E8-CF7E-4B1C-8D43-D44BA5301866}" type="pres">
      <dgm:prSet presAssocID="{0BC84499-93E2-491E-B4D3-287F51BD527F}" presName="sp" presStyleCnt="0"/>
      <dgm:spPr/>
    </dgm:pt>
    <dgm:pt modelId="{656685BB-C505-462B-A34E-091B1AE3E16A}" type="pres">
      <dgm:prSet presAssocID="{787EFF2F-5225-462F-A2B4-40635A5D9C43}" presName="arrowAndChildren" presStyleCnt="0"/>
      <dgm:spPr/>
    </dgm:pt>
    <dgm:pt modelId="{0A8F1AFC-307C-4A34-ACA8-A9BD32798C3C}" type="pres">
      <dgm:prSet presAssocID="{787EFF2F-5225-462F-A2B4-40635A5D9C43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CC8AFE90-BB4E-40DE-9A96-C76BD58B1ADB}" type="pres">
      <dgm:prSet presAssocID="{2149D9D4-11E4-4339-BBE5-1169A83C86F5}" presName="sp" presStyleCnt="0"/>
      <dgm:spPr/>
    </dgm:pt>
    <dgm:pt modelId="{EB01B627-98A8-49FB-AB6A-552151C5B3C4}" type="pres">
      <dgm:prSet presAssocID="{0C00B999-FFEE-46B7-9B00-985FA12EA68B}" presName="arrowAndChildren" presStyleCnt="0"/>
      <dgm:spPr/>
    </dgm:pt>
    <dgm:pt modelId="{B78CCF8A-749B-481F-96FE-1DB43FE58274}" type="pres">
      <dgm:prSet presAssocID="{0C00B999-FFEE-46B7-9B00-985FA12EA68B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6CC86E27-A87A-4722-8C69-4894F2D6BE5B}" type="pres">
      <dgm:prSet presAssocID="{69520E2A-513A-45D3-8620-E3AA083E1DA5}" presName="sp" presStyleCnt="0"/>
      <dgm:spPr/>
    </dgm:pt>
    <dgm:pt modelId="{6E6C4081-23A6-45D8-BD5F-19CBF984DBDF}" type="pres">
      <dgm:prSet presAssocID="{075E7821-4D75-45E2-916E-9BCB343B64F7}" presName="arrowAndChildren" presStyleCnt="0"/>
      <dgm:spPr/>
    </dgm:pt>
    <dgm:pt modelId="{B828EB9A-03D9-41B6-813C-7BE4DBD8BC74}" type="pres">
      <dgm:prSet presAssocID="{075E7821-4D75-45E2-916E-9BCB343B64F7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9912069A-233F-4433-8AD3-3A9C5D95D7B4}" type="presOf" srcId="{35516433-3BD8-4110-9521-1C547B34ED16}" destId="{08478663-94CD-456D-A708-409AC2AFE56F}" srcOrd="0" destOrd="0" presId="urn:microsoft.com/office/officeart/2005/8/layout/process4"/>
    <dgm:cxn modelId="{7F6715FE-7285-4724-8C1D-B37DEA815A1C}" type="presOf" srcId="{0C00B999-FFEE-46B7-9B00-985FA12EA68B}" destId="{B78CCF8A-749B-481F-96FE-1DB43FE58274}" srcOrd="0" destOrd="0" presId="urn:microsoft.com/office/officeart/2005/8/layout/process4"/>
    <dgm:cxn modelId="{0FC9B6A6-E71C-494C-80CB-C182C0143A3C}" srcId="{35516433-3BD8-4110-9521-1C547B34ED16}" destId="{787EFF2F-5225-462F-A2B4-40635A5D9C43}" srcOrd="2" destOrd="0" parTransId="{673AD10B-C67A-4C69-B1DA-8634C9AAC1FA}" sibTransId="{0BC84499-93E2-491E-B4D3-287F51BD527F}"/>
    <dgm:cxn modelId="{FC47E138-BC46-47A1-A11A-B7FB0531ACC3}" srcId="{35516433-3BD8-4110-9521-1C547B34ED16}" destId="{61DA21CA-FFC1-4D6C-86A5-52F97FBC581E}" srcOrd="3" destOrd="0" parTransId="{46D1F837-3637-4F35-B478-3BB2EB144208}" sibTransId="{50AA4F8C-60D2-4801-A8CE-26F875393D46}"/>
    <dgm:cxn modelId="{1CD62E72-E363-4CD8-923F-EE3F2A0A95F1}" srcId="{35516433-3BD8-4110-9521-1C547B34ED16}" destId="{0C00B999-FFEE-46B7-9B00-985FA12EA68B}" srcOrd="1" destOrd="0" parTransId="{3F797BDF-E5CE-48EF-8A34-DA44A6E0FD60}" sibTransId="{2149D9D4-11E4-4339-BBE5-1169A83C86F5}"/>
    <dgm:cxn modelId="{2700B563-9897-4440-A23A-5D1519FC1DE5}" type="presOf" srcId="{075E7821-4D75-45E2-916E-9BCB343B64F7}" destId="{B828EB9A-03D9-41B6-813C-7BE4DBD8BC74}" srcOrd="0" destOrd="0" presId="urn:microsoft.com/office/officeart/2005/8/layout/process4"/>
    <dgm:cxn modelId="{60C34AB9-F4BD-4089-B6A1-61ABC01C1E12}" type="presOf" srcId="{61DA21CA-FFC1-4D6C-86A5-52F97FBC581E}" destId="{9D737692-5238-4EA6-ADB2-C488EC7B424C}" srcOrd="0" destOrd="0" presId="urn:microsoft.com/office/officeart/2005/8/layout/process4"/>
    <dgm:cxn modelId="{C6FD9FDD-37CC-4868-97C9-75CF571F1BFE}" type="presOf" srcId="{787EFF2F-5225-462F-A2B4-40635A5D9C43}" destId="{0A8F1AFC-307C-4A34-ACA8-A9BD32798C3C}" srcOrd="0" destOrd="0" presId="urn:microsoft.com/office/officeart/2005/8/layout/process4"/>
    <dgm:cxn modelId="{9C0F438B-A293-4A80-97F8-E02058F6656C}" srcId="{35516433-3BD8-4110-9521-1C547B34ED16}" destId="{075E7821-4D75-45E2-916E-9BCB343B64F7}" srcOrd="0" destOrd="0" parTransId="{EC6D1028-1D90-4FFC-8219-DA94E20CDF93}" sibTransId="{69520E2A-513A-45D3-8620-E3AA083E1DA5}"/>
    <dgm:cxn modelId="{C824B9E5-FBC3-421E-90A7-61EEBE62EAD4}" type="presParOf" srcId="{08478663-94CD-456D-A708-409AC2AFE56F}" destId="{68516812-6013-40B8-80AA-EA09F12AEBCF}" srcOrd="0" destOrd="0" presId="urn:microsoft.com/office/officeart/2005/8/layout/process4"/>
    <dgm:cxn modelId="{2430BDA8-025E-4F3C-B010-2D057715D4F8}" type="presParOf" srcId="{68516812-6013-40B8-80AA-EA09F12AEBCF}" destId="{9D737692-5238-4EA6-ADB2-C488EC7B424C}" srcOrd="0" destOrd="0" presId="urn:microsoft.com/office/officeart/2005/8/layout/process4"/>
    <dgm:cxn modelId="{124484CE-0FA9-403F-9628-03455A7DDA96}" type="presParOf" srcId="{08478663-94CD-456D-A708-409AC2AFE56F}" destId="{2114B2E8-CF7E-4B1C-8D43-D44BA5301866}" srcOrd="1" destOrd="0" presId="urn:microsoft.com/office/officeart/2005/8/layout/process4"/>
    <dgm:cxn modelId="{60A63480-B94F-456C-8B67-3BB666B33323}" type="presParOf" srcId="{08478663-94CD-456D-A708-409AC2AFE56F}" destId="{656685BB-C505-462B-A34E-091B1AE3E16A}" srcOrd="2" destOrd="0" presId="urn:microsoft.com/office/officeart/2005/8/layout/process4"/>
    <dgm:cxn modelId="{8CED0C47-C199-42D9-A804-589131F9551D}" type="presParOf" srcId="{656685BB-C505-462B-A34E-091B1AE3E16A}" destId="{0A8F1AFC-307C-4A34-ACA8-A9BD32798C3C}" srcOrd="0" destOrd="0" presId="urn:microsoft.com/office/officeart/2005/8/layout/process4"/>
    <dgm:cxn modelId="{C82F4941-687E-484E-B025-C557F10966ED}" type="presParOf" srcId="{08478663-94CD-456D-A708-409AC2AFE56F}" destId="{CC8AFE90-BB4E-40DE-9A96-C76BD58B1ADB}" srcOrd="3" destOrd="0" presId="urn:microsoft.com/office/officeart/2005/8/layout/process4"/>
    <dgm:cxn modelId="{28BCC5BF-E955-423F-990B-14964016ACC3}" type="presParOf" srcId="{08478663-94CD-456D-A708-409AC2AFE56F}" destId="{EB01B627-98A8-49FB-AB6A-552151C5B3C4}" srcOrd="4" destOrd="0" presId="urn:microsoft.com/office/officeart/2005/8/layout/process4"/>
    <dgm:cxn modelId="{429F1107-4970-4D57-96F3-089698ED189A}" type="presParOf" srcId="{EB01B627-98A8-49FB-AB6A-552151C5B3C4}" destId="{B78CCF8A-749B-481F-96FE-1DB43FE58274}" srcOrd="0" destOrd="0" presId="urn:microsoft.com/office/officeart/2005/8/layout/process4"/>
    <dgm:cxn modelId="{6E3A85DD-5C9A-4CD5-B6ED-DF66DD895F0C}" type="presParOf" srcId="{08478663-94CD-456D-A708-409AC2AFE56F}" destId="{6CC86E27-A87A-4722-8C69-4894F2D6BE5B}" srcOrd="5" destOrd="0" presId="urn:microsoft.com/office/officeart/2005/8/layout/process4"/>
    <dgm:cxn modelId="{BB050616-B584-4879-BF78-A065FD0A7C66}" type="presParOf" srcId="{08478663-94CD-456D-A708-409AC2AFE56F}" destId="{6E6C4081-23A6-45D8-BD5F-19CBF984DBDF}" srcOrd="6" destOrd="0" presId="urn:microsoft.com/office/officeart/2005/8/layout/process4"/>
    <dgm:cxn modelId="{0B5284A4-6EEF-476D-B498-C7EBC66DBD26}" type="presParOf" srcId="{6E6C4081-23A6-45D8-BD5F-19CBF984DBDF}" destId="{B828EB9A-03D9-41B6-813C-7BE4DBD8BC7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0706AA-802B-4C2C-87BB-F7957B25E0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F7DB87-37B8-4977-B522-3A1AB7FDC226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Включение в мониторинг 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негосударственных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вузов и их филиалов</a:t>
          </a:r>
          <a:endParaRPr lang="ru-RU" sz="1600" dirty="0"/>
        </a:p>
      </dgm:t>
    </dgm:pt>
    <dgm:pt modelId="{E8DA1C9C-6F95-4494-A455-5659B03E276D}" type="parTrans" cxnId="{DE7875D7-4F17-4FAA-89E9-D876B0A6E4A4}">
      <dgm:prSet/>
      <dgm:spPr/>
      <dgm:t>
        <a:bodyPr/>
        <a:lstStyle/>
        <a:p>
          <a:endParaRPr lang="ru-RU" sz="2000"/>
        </a:p>
      </dgm:t>
    </dgm:pt>
    <dgm:pt modelId="{77DC9F59-9E07-4E79-AFC4-E928F5FBA9B3}" type="sibTrans" cxnId="{DE7875D7-4F17-4FAA-89E9-D876B0A6E4A4}">
      <dgm:prSet/>
      <dgm:spPr/>
      <dgm:t>
        <a:bodyPr/>
        <a:lstStyle/>
        <a:p>
          <a:endParaRPr lang="ru-RU" sz="2000"/>
        </a:p>
      </dgm:t>
    </dgm:pt>
    <dgm:pt modelId="{AC4CBB67-2E48-4799-8154-0F3B3C142AA4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Учет показателя, характеризующего 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трудоустройство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 выпускников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3A27A729-E115-441E-A362-C4722705A561}" type="parTrans" cxnId="{793E2ECC-90FA-4468-AF50-282BA630E63D}">
      <dgm:prSet/>
      <dgm:spPr/>
      <dgm:t>
        <a:bodyPr/>
        <a:lstStyle/>
        <a:p>
          <a:endParaRPr lang="ru-RU" sz="2000"/>
        </a:p>
      </dgm:t>
    </dgm:pt>
    <dgm:pt modelId="{CFC2EE6C-7134-4FA7-A93B-9ACDA60C875E}" type="sibTrans" cxnId="{793E2ECC-90FA-4468-AF50-282BA630E63D}">
      <dgm:prSet/>
      <dgm:spPr/>
      <dgm:t>
        <a:bodyPr/>
        <a:lstStyle/>
        <a:p>
          <a:endParaRPr lang="ru-RU" sz="2000"/>
        </a:p>
      </dgm:t>
    </dgm:pt>
    <dgm:pt modelId="{5DA903AD-85FB-47F3-958D-44309FC41D1A}">
      <dgm:prSet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smtClean="0">
              <a:latin typeface="Arial" pitchFamily="34" charset="0"/>
              <a:cs typeface="Arial" pitchFamily="34" charset="0"/>
            </a:rPr>
            <a:t>Проведение мониторинга на основе </a:t>
          </a:r>
          <a:r>
            <a:rPr lang="ru-RU" sz="1600" b="1" smtClean="0">
              <a:latin typeface="Arial" pitchFamily="34" charset="0"/>
              <a:cs typeface="Arial" pitchFamily="34" charset="0"/>
            </a:rPr>
            <a:t>доработанных показателей, учитывающих специфику деятельности вуза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76B466B2-D1BC-4AEF-9F5B-B1F4C67BD9F9}" type="parTrans" cxnId="{63AC35C4-B9B8-4E9C-A724-EFC208C6FE5A}">
      <dgm:prSet/>
      <dgm:spPr/>
      <dgm:t>
        <a:bodyPr/>
        <a:lstStyle/>
        <a:p>
          <a:endParaRPr lang="ru-RU" sz="2000"/>
        </a:p>
      </dgm:t>
    </dgm:pt>
    <dgm:pt modelId="{644F5609-F086-4D71-842E-3237072A7044}" type="sibTrans" cxnId="{63AC35C4-B9B8-4E9C-A724-EFC208C6FE5A}">
      <dgm:prSet/>
      <dgm:spPr/>
      <dgm:t>
        <a:bodyPr/>
        <a:lstStyle/>
        <a:p>
          <a:endParaRPr lang="ru-RU" sz="2000"/>
        </a:p>
      </dgm:t>
    </dgm:pt>
    <dgm:pt modelId="{B0983671-0A2C-455A-BF83-6952FBC8A89B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Открытость информации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: размещение данных мониторинга о вузах и филиалах на сайтах образовательных организаций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261C6222-732A-4149-AF1B-EF4CB382234C}" type="parTrans" cxnId="{8E0A3301-2D90-40DF-98E7-A0FB73D4535B}">
      <dgm:prSet/>
      <dgm:spPr/>
      <dgm:t>
        <a:bodyPr/>
        <a:lstStyle/>
        <a:p>
          <a:endParaRPr lang="ru-RU" sz="2000"/>
        </a:p>
      </dgm:t>
    </dgm:pt>
    <dgm:pt modelId="{98F071E5-6B24-4EDF-A2C4-8C7CF8AFF92E}" type="sibTrans" cxnId="{8E0A3301-2D90-40DF-98E7-A0FB73D4535B}">
      <dgm:prSet/>
      <dgm:spPr/>
      <dgm:t>
        <a:bodyPr/>
        <a:lstStyle/>
        <a:p>
          <a:endParaRPr lang="ru-RU" sz="2000"/>
        </a:p>
      </dgm:t>
    </dgm:pt>
    <dgm:pt modelId="{342400B0-D3B9-4F65-B44B-64CB324D8E0E}" type="pres">
      <dgm:prSet presAssocID="{6D0706AA-802B-4C2C-87BB-F7957B25E0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138E9C-91AF-417C-A256-E6316326C954}" type="pres">
      <dgm:prSet presAssocID="{B9F7DB87-37B8-4977-B522-3A1AB7FDC22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12B59B-9D72-4123-813A-551BD1ECC016}" type="pres">
      <dgm:prSet presAssocID="{77DC9F59-9E07-4E79-AFC4-E928F5FBA9B3}" presName="spacer" presStyleCnt="0"/>
      <dgm:spPr/>
    </dgm:pt>
    <dgm:pt modelId="{DBC545E1-CE14-4006-BEF5-309D8746C290}" type="pres">
      <dgm:prSet presAssocID="{AC4CBB67-2E48-4799-8154-0F3B3C142AA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96C2D-1C2F-4839-98B9-A0E63E087D6C}" type="pres">
      <dgm:prSet presAssocID="{CFC2EE6C-7134-4FA7-A93B-9ACDA60C875E}" presName="spacer" presStyleCnt="0"/>
      <dgm:spPr/>
    </dgm:pt>
    <dgm:pt modelId="{28927980-E173-4D81-A95E-01299CF717B5}" type="pres">
      <dgm:prSet presAssocID="{5DA903AD-85FB-47F3-958D-44309FC41D1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B7DB0-FDB0-4C3D-8F6A-D8A3DE75FBCB}" type="pres">
      <dgm:prSet presAssocID="{644F5609-F086-4D71-842E-3237072A7044}" presName="spacer" presStyleCnt="0"/>
      <dgm:spPr/>
    </dgm:pt>
    <dgm:pt modelId="{B639F4FC-77D7-4844-99EF-457EBC876054}" type="pres">
      <dgm:prSet presAssocID="{B0983671-0A2C-455A-BF83-6952FBC8A89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3E2ECC-90FA-4468-AF50-282BA630E63D}" srcId="{6D0706AA-802B-4C2C-87BB-F7957B25E0C0}" destId="{AC4CBB67-2E48-4799-8154-0F3B3C142AA4}" srcOrd="1" destOrd="0" parTransId="{3A27A729-E115-441E-A362-C4722705A561}" sibTransId="{CFC2EE6C-7134-4FA7-A93B-9ACDA60C875E}"/>
    <dgm:cxn modelId="{DE7875D7-4F17-4FAA-89E9-D876B0A6E4A4}" srcId="{6D0706AA-802B-4C2C-87BB-F7957B25E0C0}" destId="{B9F7DB87-37B8-4977-B522-3A1AB7FDC226}" srcOrd="0" destOrd="0" parTransId="{E8DA1C9C-6F95-4494-A455-5659B03E276D}" sibTransId="{77DC9F59-9E07-4E79-AFC4-E928F5FBA9B3}"/>
    <dgm:cxn modelId="{23E0855E-FCF0-415F-A232-2CFA8A776685}" type="presOf" srcId="{AC4CBB67-2E48-4799-8154-0F3B3C142AA4}" destId="{DBC545E1-CE14-4006-BEF5-309D8746C290}" srcOrd="0" destOrd="0" presId="urn:microsoft.com/office/officeart/2005/8/layout/vList2"/>
    <dgm:cxn modelId="{8E0A3301-2D90-40DF-98E7-A0FB73D4535B}" srcId="{6D0706AA-802B-4C2C-87BB-F7957B25E0C0}" destId="{B0983671-0A2C-455A-BF83-6952FBC8A89B}" srcOrd="3" destOrd="0" parTransId="{261C6222-732A-4149-AF1B-EF4CB382234C}" sibTransId="{98F071E5-6B24-4EDF-A2C4-8C7CF8AFF92E}"/>
    <dgm:cxn modelId="{857F71B3-55E9-42F3-B6CD-CBD6BEAE8423}" type="presOf" srcId="{6D0706AA-802B-4C2C-87BB-F7957B25E0C0}" destId="{342400B0-D3B9-4F65-B44B-64CB324D8E0E}" srcOrd="0" destOrd="0" presId="urn:microsoft.com/office/officeart/2005/8/layout/vList2"/>
    <dgm:cxn modelId="{EEC292BA-BC5F-4E17-AA9F-02C50122AC24}" type="presOf" srcId="{B9F7DB87-37B8-4977-B522-3A1AB7FDC226}" destId="{48138E9C-91AF-417C-A256-E6316326C954}" srcOrd="0" destOrd="0" presId="urn:microsoft.com/office/officeart/2005/8/layout/vList2"/>
    <dgm:cxn modelId="{AFF0D836-78DA-4223-85DA-E67EF022190F}" type="presOf" srcId="{5DA903AD-85FB-47F3-958D-44309FC41D1A}" destId="{28927980-E173-4D81-A95E-01299CF717B5}" srcOrd="0" destOrd="0" presId="urn:microsoft.com/office/officeart/2005/8/layout/vList2"/>
    <dgm:cxn modelId="{047DEFBB-0197-4F30-AF7E-122C1337C2EA}" type="presOf" srcId="{B0983671-0A2C-455A-BF83-6952FBC8A89B}" destId="{B639F4FC-77D7-4844-99EF-457EBC876054}" srcOrd="0" destOrd="0" presId="urn:microsoft.com/office/officeart/2005/8/layout/vList2"/>
    <dgm:cxn modelId="{63AC35C4-B9B8-4E9C-A724-EFC208C6FE5A}" srcId="{6D0706AA-802B-4C2C-87BB-F7957B25E0C0}" destId="{5DA903AD-85FB-47F3-958D-44309FC41D1A}" srcOrd="2" destOrd="0" parTransId="{76B466B2-D1BC-4AEF-9F5B-B1F4C67BD9F9}" sibTransId="{644F5609-F086-4D71-842E-3237072A7044}"/>
    <dgm:cxn modelId="{B0EAAD34-949C-4389-820F-5ADB6DE8694D}" type="presParOf" srcId="{342400B0-D3B9-4F65-B44B-64CB324D8E0E}" destId="{48138E9C-91AF-417C-A256-E6316326C954}" srcOrd="0" destOrd="0" presId="urn:microsoft.com/office/officeart/2005/8/layout/vList2"/>
    <dgm:cxn modelId="{CD822ADD-55BE-445B-B854-0EDD1C3FAF11}" type="presParOf" srcId="{342400B0-D3B9-4F65-B44B-64CB324D8E0E}" destId="{8A12B59B-9D72-4123-813A-551BD1ECC016}" srcOrd="1" destOrd="0" presId="urn:microsoft.com/office/officeart/2005/8/layout/vList2"/>
    <dgm:cxn modelId="{93C037FD-89C8-4AAA-90CA-D0720215D38E}" type="presParOf" srcId="{342400B0-D3B9-4F65-B44B-64CB324D8E0E}" destId="{DBC545E1-CE14-4006-BEF5-309D8746C290}" srcOrd="2" destOrd="0" presId="urn:microsoft.com/office/officeart/2005/8/layout/vList2"/>
    <dgm:cxn modelId="{620AFA5B-2D6C-4BA5-A59D-0CCADFC5E258}" type="presParOf" srcId="{342400B0-D3B9-4F65-B44B-64CB324D8E0E}" destId="{32096C2D-1C2F-4839-98B9-A0E63E087D6C}" srcOrd="3" destOrd="0" presId="urn:microsoft.com/office/officeart/2005/8/layout/vList2"/>
    <dgm:cxn modelId="{B2DAC0E9-483F-4654-8A18-C2535154A75F}" type="presParOf" srcId="{342400B0-D3B9-4F65-B44B-64CB324D8E0E}" destId="{28927980-E173-4D81-A95E-01299CF717B5}" srcOrd="4" destOrd="0" presId="urn:microsoft.com/office/officeart/2005/8/layout/vList2"/>
    <dgm:cxn modelId="{31B2BD7D-EF95-4168-9891-7364152C18B0}" type="presParOf" srcId="{342400B0-D3B9-4F65-B44B-64CB324D8E0E}" destId="{502B7DB0-FDB0-4C3D-8F6A-D8A3DE75FBCB}" srcOrd="5" destOrd="0" presId="urn:microsoft.com/office/officeart/2005/8/layout/vList2"/>
    <dgm:cxn modelId="{9846E734-F75A-4535-BAC7-09F68EBA4358}" type="presParOf" srcId="{342400B0-D3B9-4F65-B44B-64CB324D8E0E}" destId="{B639F4FC-77D7-4844-99EF-457EBC87605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820CC1-67C2-4100-8125-315B51BC3B8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FB0B01F2-ED79-4252-9EBD-6B22A594D5B7}">
      <dgm:prSet phldrT="[Текст]"/>
      <dgm:spPr/>
      <dgm:t>
        <a:bodyPr/>
        <a:lstStyle/>
        <a:p>
          <a:r>
            <a:rPr lang="ru-RU" smtClean="0">
              <a:cs typeface="Arial" charset="0"/>
            </a:rPr>
            <a:t>образовательные организации военной и силовой направленности;</a:t>
          </a:r>
          <a:endParaRPr lang="ru-RU" dirty="0"/>
        </a:p>
      </dgm:t>
    </dgm:pt>
    <dgm:pt modelId="{451A4153-E242-4989-AFEC-2493943498C5}" type="parTrans" cxnId="{9A2768DE-BB2D-4568-AFC1-9C45AA9964D7}">
      <dgm:prSet/>
      <dgm:spPr/>
      <dgm:t>
        <a:bodyPr/>
        <a:lstStyle/>
        <a:p>
          <a:endParaRPr lang="ru-RU"/>
        </a:p>
      </dgm:t>
    </dgm:pt>
    <dgm:pt modelId="{1CD00B41-DCA8-4088-AE08-1BB51C4DEDCB}" type="sibTrans" cxnId="{9A2768DE-BB2D-4568-AFC1-9C45AA9964D7}">
      <dgm:prSet/>
      <dgm:spPr/>
      <dgm:t>
        <a:bodyPr/>
        <a:lstStyle/>
        <a:p>
          <a:endParaRPr lang="ru-RU"/>
        </a:p>
      </dgm:t>
    </dgm:pt>
    <dgm:pt modelId="{3FDE0A39-0F25-41C7-BB5E-251BDAD446D2}">
      <dgm:prSet/>
      <dgm:spPr/>
      <dgm:t>
        <a:bodyPr/>
        <a:lstStyle/>
        <a:p>
          <a:r>
            <a:rPr lang="ru-RU" smtClean="0">
              <a:cs typeface="Arial" charset="0"/>
            </a:rPr>
            <a:t>образовательные организации медицинской направленности;</a:t>
          </a:r>
          <a:endParaRPr lang="ru-RU" dirty="0">
            <a:cs typeface="Arial" charset="0"/>
          </a:endParaRPr>
        </a:p>
      </dgm:t>
    </dgm:pt>
    <dgm:pt modelId="{834B925F-27AD-4DD0-85F9-873EE38E8D4C}" type="parTrans" cxnId="{03342658-8C7B-4737-ACBB-6CDA13D46AAD}">
      <dgm:prSet/>
      <dgm:spPr/>
      <dgm:t>
        <a:bodyPr/>
        <a:lstStyle/>
        <a:p>
          <a:endParaRPr lang="ru-RU"/>
        </a:p>
      </dgm:t>
    </dgm:pt>
    <dgm:pt modelId="{AC2561F2-0A4B-46D4-8B07-DE4CB932D238}" type="sibTrans" cxnId="{03342658-8C7B-4737-ACBB-6CDA13D46AAD}">
      <dgm:prSet/>
      <dgm:spPr/>
      <dgm:t>
        <a:bodyPr/>
        <a:lstStyle/>
        <a:p>
          <a:endParaRPr lang="ru-RU"/>
        </a:p>
      </dgm:t>
    </dgm:pt>
    <dgm:pt modelId="{DC047957-5EF3-43A9-AEB5-348C6A153A83}">
      <dgm:prSet/>
      <dgm:spPr/>
      <dgm:t>
        <a:bodyPr/>
        <a:lstStyle/>
        <a:p>
          <a:r>
            <a:rPr lang="ru-RU" smtClean="0">
              <a:cs typeface="Arial" charset="0"/>
            </a:rPr>
            <a:t>образовательные организации сельскохозяйственной направленности;</a:t>
          </a:r>
          <a:endParaRPr lang="ru-RU" dirty="0">
            <a:cs typeface="Arial" charset="0"/>
          </a:endParaRPr>
        </a:p>
      </dgm:t>
    </dgm:pt>
    <dgm:pt modelId="{C0445C79-2131-43CD-AB10-A105774B15DC}" type="parTrans" cxnId="{F07AD59E-CB35-4772-A92A-2D4B97C92D50}">
      <dgm:prSet/>
      <dgm:spPr/>
      <dgm:t>
        <a:bodyPr/>
        <a:lstStyle/>
        <a:p>
          <a:endParaRPr lang="ru-RU"/>
        </a:p>
      </dgm:t>
    </dgm:pt>
    <dgm:pt modelId="{A7231903-5ADE-4ADA-AF65-BE8778E3B7CB}" type="sibTrans" cxnId="{F07AD59E-CB35-4772-A92A-2D4B97C92D50}">
      <dgm:prSet/>
      <dgm:spPr/>
      <dgm:t>
        <a:bodyPr/>
        <a:lstStyle/>
        <a:p>
          <a:endParaRPr lang="ru-RU"/>
        </a:p>
      </dgm:t>
    </dgm:pt>
    <dgm:pt modelId="{FAB0F38B-CF74-4020-9FC1-7123C08D5FC7}">
      <dgm:prSet/>
      <dgm:spPr/>
      <dgm:t>
        <a:bodyPr/>
        <a:lstStyle/>
        <a:p>
          <a:r>
            <a:rPr lang="ru-RU" dirty="0" smtClean="0">
              <a:cs typeface="Arial" charset="0"/>
            </a:rPr>
            <a:t>образовательные организации творческой направленности;</a:t>
          </a:r>
          <a:endParaRPr lang="ru-RU" dirty="0">
            <a:cs typeface="Arial" charset="0"/>
          </a:endParaRPr>
        </a:p>
      </dgm:t>
    </dgm:pt>
    <dgm:pt modelId="{1F44234C-018D-4869-BCD2-11A36BD3EAC6}" type="parTrans" cxnId="{B294322E-2953-4E22-8FA9-03A781ED3C4B}">
      <dgm:prSet/>
      <dgm:spPr/>
      <dgm:t>
        <a:bodyPr/>
        <a:lstStyle/>
        <a:p>
          <a:endParaRPr lang="ru-RU"/>
        </a:p>
      </dgm:t>
    </dgm:pt>
    <dgm:pt modelId="{B4745187-8CDC-482C-8305-B410BF175985}" type="sibTrans" cxnId="{B294322E-2953-4E22-8FA9-03A781ED3C4B}">
      <dgm:prSet/>
      <dgm:spPr/>
      <dgm:t>
        <a:bodyPr/>
        <a:lstStyle/>
        <a:p>
          <a:endParaRPr lang="ru-RU"/>
        </a:p>
      </dgm:t>
    </dgm:pt>
    <dgm:pt modelId="{403169EE-20C2-40BF-A8D8-CCC068E459B2}">
      <dgm:prSet/>
      <dgm:spPr/>
      <dgm:t>
        <a:bodyPr/>
        <a:lstStyle/>
        <a:p>
          <a:r>
            <a:rPr lang="ru-RU" smtClean="0">
              <a:cs typeface="Arial" charset="0"/>
            </a:rPr>
            <a:t>образовательные организации спортивной направленности;</a:t>
          </a:r>
          <a:endParaRPr lang="ru-RU" dirty="0">
            <a:cs typeface="Arial" charset="0"/>
          </a:endParaRPr>
        </a:p>
      </dgm:t>
    </dgm:pt>
    <dgm:pt modelId="{E7472884-AB89-4595-B863-2ABAC01E2BE4}" type="parTrans" cxnId="{4C0A905C-4DD6-4B8E-A6E8-6752B347D533}">
      <dgm:prSet/>
      <dgm:spPr/>
      <dgm:t>
        <a:bodyPr/>
        <a:lstStyle/>
        <a:p>
          <a:endParaRPr lang="ru-RU"/>
        </a:p>
      </dgm:t>
    </dgm:pt>
    <dgm:pt modelId="{2B609FF6-F9E8-4FA5-AAB8-75423EF7E8E8}" type="sibTrans" cxnId="{4C0A905C-4DD6-4B8E-A6E8-6752B347D533}">
      <dgm:prSet/>
      <dgm:spPr/>
      <dgm:t>
        <a:bodyPr/>
        <a:lstStyle/>
        <a:p>
          <a:endParaRPr lang="ru-RU"/>
        </a:p>
      </dgm:t>
    </dgm:pt>
    <dgm:pt modelId="{C0F4EAFB-87DA-4BDD-94F2-A21E9CCA5DB3}">
      <dgm:prSet/>
      <dgm:spPr/>
      <dgm:t>
        <a:bodyPr/>
        <a:lstStyle/>
        <a:p>
          <a:r>
            <a:rPr lang="ru-RU" smtClean="0">
              <a:cs typeface="Arial" charset="0"/>
            </a:rPr>
            <a:t>образовательные организации транспортной направленности.</a:t>
          </a:r>
          <a:endParaRPr lang="ru-RU" dirty="0">
            <a:cs typeface="Arial" charset="0"/>
          </a:endParaRPr>
        </a:p>
      </dgm:t>
    </dgm:pt>
    <dgm:pt modelId="{B6D1740D-0980-4C77-AC56-364E1EDB73B4}" type="parTrans" cxnId="{14B9A749-B91D-445E-BC43-E257D00C6316}">
      <dgm:prSet/>
      <dgm:spPr/>
      <dgm:t>
        <a:bodyPr/>
        <a:lstStyle/>
        <a:p>
          <a:endParaRPr lang="ru-RU"/>
        </a:p>
      </dgm:t>
    </dgm:pt>
    <dgm:pt modelId="{6A2874EA-0C3A-4450-9686-F545E33EE3AA}" type="sibTrans" cxnId="{14B9A749-B91D-445E-BC43-E257D00C6316}">
      <dgm:prSet/>
      <dgm:spPr/>
      <dgm:t>
        <a:bodyPr/>
        <a:lstStyle/>
        <a:p>
          <a:endParaRPr lang="ru-RU"/>
        </a:p>
      </dgm:t>
    </dgm:pt>
    <dgm:pt modelId="{9D1F569D-CD24-4CAC-B71A-A9BED3AB8D0C}" type="pres">
      <dgm:prSet presAssocID="{A7820CC1-67C2-4100-8125-315B51BC3B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96023B7-F1A1-431E-94EB-D1E1FB511CC8}" type="pres">
      <dgm:prSet presAssocID="{A7820CC1-67C2-4100-8125-315B51BC3B82}" presName="Name1" presStyleCnt="0"/>
      <dgm:spPr/>
    </dgm:pt>
    <dgm:pt modelId="{0C673345-8F51-4857-9855-05BB11F5390C}" type="pres">
      <dgm:prSet presAssocID="{A7820CC1-67C2-4100-8125-315B51BC3B82}" presName="cycle" presStyleCnt="0"/>
      <dgm:spPr/>
    </dgm:pt>
    <dgm:pt modelId="{90D7C62D-2890-419F-B8AE-E5D3742AC10B}" type="pres">
      <dgm:prSet presAssocID="{A7820CC1-67C2-4100-8125-315B51BC3B82}" presName="srcNode" presStyleLbl="node1" presStyleIdx="0" presStyleCnt="6"/>
      <dgm:spPr/>
    </dgm:pt>
    <dgm:pt modelId="{42E4FB3C-8A96-4D83-839C-C3DC38B88F87}" type="pres">
      <dgm:prSet presAssocID="{A7820CC1-67C2-4100-8125-315B51BC3B82}" presName="conn" presStyleLbl="parChTrans1D2" presStyleIdx="0" presStyleCnt="1"/>
      <dgm:spPr/>
      <dgm:t>
        <a:bodyPr/>
        <a:lstStyle/>
        <a:p>
          <a:endParaRPr lang="ru-RU"/>
        </a:p>
      </dgm:t>
    </dgm:pt>
    <dgm:pt modelId="{A2739548-2434-4757-9CCF-37E8EFCFAADA}" type="pres">
      <dgm:prSet presAssocID="{A7820CC1-67C2-4100-8125-315B51BC3B82}" presName="extraNode" presStyleLbl="node1" presStyleIdx="0" presStyleCnt="6"/>
      <dgm:spPr/>
    </dgm:pt>
    <dgm:pt modelId="{D2B5415F-6CAA-44D4-9665-314637C7163B}" type="pres">
      <dgm:prSet presAssocID="{A7820CC1-67C2-4100-8125-315B51BC3B82}" presName="dstNode" presStyleLbl="node1" presStyleIdx="0" presStyleCnt="6"/>
      <dgm:spPr/>
    </dgm:pt>
    <dgm:pt modelId="{15699D4C-9AAD-4C36-A7DB-8D9031A1654C}" type="pres">
      <dgm:prSet presAssocID="{FB0B01F2-ED79-4252-9EBD-6B22A594D5B7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53EC7-A5F9-4F1F-AEA0-964D72E22792}" type="pres">
      <dgm:prSet presAssocID="{FB0B01F2-ED79-4252-9EBD-6B22A594D5B7}" presName="accent_1" presStyleCnt="0"/>
      <dgm:spPr/>
    </dgm:pt>
    <dgm:pt modelId="{FA79F96F-ABF9-4CC5-9245-C0146D9E3412}" type="pres">
      <dgm:prSet presAssocID="{FB0B01F2-ED79-4252-9EBD-6B22A594D5B7}" presName="accentRepeatNode" presStyleLbl="solidFgAcc1" presStyleIdx="0" presStyleCnt="6"/>
      <dgm:spPr/>
    </dgm:pt>
    <dgm:pt modelId="{E8C26F29-60EE-4D94-9BA2-2B68BEE332EA}" type="pres">
      <dgm:prSet presAssocID="{3FDE0A39-0F25-41C7-BB5E-251BDAD446D2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898BE-A8E2-4D87-8525-0F300F3F85F3}" type="pres">
      <dgm:prSet presAssocID="{3FDE0A39-0F25-41C7-BB5E-251BDAD446D2}" presName="accent_2" presStyleCnt="0"/>
      <dgm:spPr/>
    </dgm:pt>
    <dgm:pt modelId="{6497021B-97BF-41B0-839C-8A2AD94B8473}" type="pres">
      <dgm:prSet presAssocID="{3FDE0A39-0F25-41C7-BB5E-251BDAD446D2}" presName="accentRepeatNode" presStyleLbl="solidFgAcc1" presStyleIdx="1" presStyleCnt="6"/>
      <dgm:spPr/>
    </dgm:pt>
    <dgm:pt modelId="{62B5D9F7-2945-403D-B8B6-8DC1E64D41CC}" type="pres">
      <dgm:prSet presAssocID="{DC047957-5EF3-43A9-AEB5-348C6A153A83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2C615-A2A3-4674-87F8-CE155CAAF205}" type="pres">
      <dgm:prSet presAssocID="{DC047957-5EF3-43A9-AEB5-348C6A153A83}" presName="accent_3" presStyleCnt="0"/>
      <dgm:spPr/>
    </dgm:pt>
    <dgm:pt modelId="{CE35C26C-FB35-4E4E-A2CE-320FC0BFC312}" type="pres">
      <dgm:prSet presAssocID="{DC047957-5EF3-43A9-AEB5-348C6A153A83}" presName="accentRepeatNode" presStyleLbl="solidFgAcc1" presStyleIdx="2" presStyleCnt="6"/>
      <dgm:spPr/>
    </dgm:pt>
    <dgm:pt modelId="{3B9FEADC-FECE-4BE9-B2A9-061FCF874E9B}" type="pres">
      <dgm:prSet presAssocID="{FAB0F38B-CF74-4020-9FC1-7123C08D5FC7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838C1-2576-4DF0-BEE6-180E7290E706}" type="pres">
      <dgm:prSet presAssocID="{FAB0F38B-CF74-4020-9FC1-7123C08D5FC7}" presName="accent_4" presStyleCnt="0"/>
      <dgm:spPr/>
    </dgm:pt>
    <dgm:pt modelId="{A5920A99-E81C-4F52-A677-0EED1A557D08}" type="pres">
      <dgm:prSet presAssocID="{FAB0F38B-CF74-4020-9FC1-7123C08D5FC7}" presName="accentRepeatNode" presStyleLbl="solidFgAcc1" presStyleIdx="3" presStyleCnt="6"/>
      <dgm:spPr/>
    </dgm:pt>
    <dgm:pt modelId="{D7B190E3-B2B7-4043-8B31-6D3B13260F5D}" type="pres">
      <dgm:prSet presAssocID="{403169EE-20C2-40BF-A8D8-CCC068E459B2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063C46-E4C4-464D-85E1-92B65C355DA0}" type="pres">
      <dgm:prSet presAssocID="{403169EE-20C2-40BF-A8D8-CCC068E459B2}" presName="accent_5" presStyleCnt="0"/>
      <dgm:spPr/>
    </dgm:pt>
    <dgm:pt modelId="{F95034DA-8766-4D41-A321-4C98A5D82184}" type="pres">
      <dgm:prSet presAssocID="{403169EE-20C2-40BF-A8D8-CCC068E459B2}" presName="accentRepeatNode" presStyleLbl="solidFgAcc1" presStyleIdx="4" presStyleCnt="6"/>
      <dgm:spPr/>
    </dgm:pt>
    <dgm:pt modelId="{AC987595-ADC0-46BF-9F49-C9FB2CEF9BE5}" type="pres">
      <dgm:prSet presAssocID="{C0F4EAFB-87DA-4BDD-94F2-A21E9CCA5DB3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9E58E-E1A6-4B58-BD09-0042C75B0196}" type="pres">
      <dgm:prSet presAssocID="{C0F4EAFB-87DA-4BDD-94F2-A21E9CCA5DB3}" presName="accent_6" presStyleCnt="0"/>
      <dgm:spPr/>
    </dgm:pt>
    <dgm:pt modelId="{BC0947BC-55E9-4785-9EA2-D3172AE2F1D3}" type="pres">
      <dgm:prSet presAssocID="{C0F4EAFB-87DA-4BDD-94F2-A21E9CCA5DB3}" presName="accentRepeatNode" presStyleLbl="solidFgAcc1" presStyleIdx="5" presStyleCnt="6"/>
      <dgm:spPr/>
    </dgm:pt>
  </dgm:ptLst>
  <dgm:cxnLst>
    <dgm:cxn modelId="{9A2768DE-BB2D-4568-AFC1-9C45AA9964D7}" srcId="{A7820CC1-67C2-4100-8125-315B51BC3B82}" destId="{FB0B01F2-ED79-4252-9EBD-6B22A594D5B7}" srcOrd="0" destOrd="0" parTransId="{451A4153-E242-4989-AFEC-2493943498C5}" sibTransId="{1CD00B41-DCA8-4088-AE08-1BB51C4DEDCB}"/>
    <dgm:cxn modelId="{F07AD59E-CB35-4772-A92A-2D4B97C92D50}" srcId="{A7820CC1-67C2-4100-8125-315B51BC3B82}" destId="{DC047957-5EF3-43A9-AEB5-348C6A153A83}" srcOrd="2" destOrd="0" parTransId="{C0445C79-2131-43CD-AB10-A105774B15DC}" sibTransId="{A7231903-5ADE-4ADA-AF65-BE8778E3B7CB}"/>
    <dgm:cxn modelId="{BC65D494-3254-47F8-BBFA-F3BF8BBCF359}" type="presOf" srcId="{3FDE0A39-0F25-41C7-BB5E-251BDAD446D2}" destId="{E8C26F29-60EE-4D94-9BA2-2B68BEE332EA}" srcOrd="0" destOrd="0" presId="urn:microsoft.com/office/officeart/2008/layout/VerticalCurvedList"/>
    <dgm:cxn modelId="{58CF5E4F-0C3C-4423-B5F9-DC004AAEA056}" type="presOf" srcId="{C0F4EAFB-87DA-4BDD-94F2-A21E9CCA5DB3}" destId="{AC987595-ADC0-46BF-9F49-C9FB2CEF9BE5}" srcOrd="0" destOrd="0" presId="urn:microsoft.com/office/officeart/2008/layout/VerticalCurvedList"/>
    <dgm:cxn modelId="{F6F1EA85-A355-4F86-ABA7-E2A592F9CCE8}" type="presOf" srcId="{DC047957-5EF3-43A9-AEB5-348C6A153A83}" destId="{62B5D9F7-2945-403D-B8B6-8DC1E64D41CC}" srcOrd="0" destOrd="0" presId="urn:microsoft.com/office/officeart/2008/layout/VerticalCurvedList"/>
    <dgm:cxn modelId="{03342658-8C7B-4737-ACBB-6CDA13D46AAD}" srcId="{A7820CC1-67C2-4100-8125-315B51BC3B82}" destId="{3FDE0A39-0F25-41C7-BB5E-251BDAD446D2}" srcOrd="1" destOrd="0" parTransId="{834B925F-27AD-4DD0-85F9-873EE38E8D4C}" sibTransId="{AC2561F2-0A4B-46D4-8B07-DE4CB932D238}"/>
    <dgm:cxn modelId="{4C0A905C-4DD6-4B8E-A6E8-6752B347D533}" srcId="{A7820CC1-67C2-4100-8125-315B51BC3B82}" destId="{403169EE-20C2-40BF-A8D8-CCC068E459B2}" srcOrd="4" destOrd="0" parTransId="{E7472884-AB89-4595-B863-2ABAC01E2BE4}" sibTransId="{2B609FF6-F9E8-4FA5-AAB8-75423EF7E8E8}"/>
    <dgm:cxn modelId="{AC15D796-F652-473C-BE92-C64FD8EBD258}" type="presOf" srcId="{1CD00B41-DCA8-4088-AE08-1BB51C4DEDCB}" destId="{42E4FB3C-8A96-4D83-839C-C3DC38B88F87}" srcOrd="0" destOrd="0" presId="urn:microsoft.com/office/officeart/2008/layout/VerticalCurvedList"/>
    <dgm:cxn modelId="{1A679A67-2AD6-422F-B763-EDE406449025}" type="presOf" srcId="{FAB0F38B-CF74-4020-9FC1-7123C08D5FC7}" destId="{3B9FEADC-FECE-4BE9-B2A9-061FCF874E9B}" srcOrd="0" destOrd="0" presId="urn:microsoft.com/office/officeart/2008/layout/VerticalCurvedList"/>
    <dgm:cxn modelId="{8897E5AF-DE0E-440F-94F6-3322AA7F904C}" type="presOf" srcId="{FB0B01F2-ED79-4252-9EBD-6B22A594D5B7}" destId="{15699D4C-9AAD-4C36-A7DB-8D9031A1654C}" srcOrd="0" destOrd="0" presId="urn:microsoft.com/office/officeart/2008/layout/VerticalCurvedList"/>
    <dgm:cxn modelId="{63E1F536-051E-4DDB-B4A9-F0B4518111B5}" type="presOf" srcId="{403169EE-20C2-40BF-A8D8-CCC068E459B2}" destId="{D7B190E3-B2B7-4043-8B31-6D3B13260F5D}" srcOrd="0" destOrd="0" presId="urn:microsoft.com/office/officeart/2008/layout/VerticalCurvedList"/>
    <dgm:cxn modelId="{14B9A749-B91D-445E-BC43-E257D00C6316}" srcId="{A7820CC1-67C2-4100-8125-315B51BC3B82}" destId="{C0F4EAFB-87DA-4BDD-94F2-A21E9CCA5DB3}" srcOrd="5" destOrd="0" parTransId="{B6D1740D-0980-4C77-AC56-364E1EDB73B4}" sibTransId="{6A2874EA-0C3A-4450-9686-F545E33EE3AA}"/>
    <dgm:cxn modelId="{3ED6027D-E360-4A5D-99DA-8F931F39127D}" type="presOf" srcId="{A7820CC1-67C2-4100-8125-315B51BC3B82}" destId="{9D1F569D-CD24-4CAC-B71A-A9BED3AB8D0C}" srcOrd="0" destOrd="0" presId="urn:microsoft.com/office/officeart/2008/layout/VerticalCurvedList"/>
    <dgm:cxn modelId="{B294322E-2953-4E22-8FA9-03A781ED3C4B}" srcId="{A7820CC1-67C2-4100-8125-315B51BC3B82}" destId="{FAB0F38B-CF74-4020-9FC1-7123C08D5FC7}" srcOrd="3" destOrd="0" parTransId="{1F44234C-018D-4869-BCD2-11A36BD3EAC6}" sibTransId="{B4745187-8CDC-482C-8305-B410BF175985}"/>
    <dgm:cxn modelId="{FFF0CF8F-2898-447B-95F7-61EA4830DEE1}" type="presParOf" srcId="{9D1F569D-CD24-4CAC-B71A-A9BED3AB8D0C}" destId="{396023B7-F1A1-431E-94EB-D1E1FB511CC8}" srcOrd="0" destOrd="0" presId="urn:microsoft.com/office/officeart/2008/layout/VerticalCurvedList"/>
    <dgm:cxn modelId="{097011A1-9D3D-4811-94DA-1B8D2521A91D}" type="presParOf" srcId="{396023B7-F1A1-431E-94EB-D1E1FB511CC8}" destId="{0C673345-8F51-4857-9855-05BB11F5390C}" srcOrd="0" destOrd="0" presId="urn:microsoft.com/office/officeart/2008/layout/VerticalCurvedList"/>
    <dgm:cxn modelId="{FD58F424-E49C-402C-9BEE-42FBE8D8C2B9}" type="presParOf" srcId="{0C673345-8F51-4857-9855-05BB11F5390C}" destId="{90D7C62D-2890-419F-B8AE-E5D3742AC10B}" srcOrd="0" destOrd="0" presId="urn:microsoft.com/office/officeart/2008/layout/VerticalCurvedList"/>
    <dgm:cxn modelId="{42C30356-F37B-4C72-902E-139F90F76C80}" type="presParOf" srcId="{0C673345-8F51-4857-9855-05BB11F5390C}" destId="{42E4FB3C-8A96-4D83-839C-C3DC38B88F87}" srcOrd="1" destOrd="0" presId="urn:microsoft.com/office/officeart/2008/layout/VerticalCurvedList"/>
    <dgm:cxn modelId="{80A5F533-73EB-4E0B-8D9B-860E187F8B04}" type="presParOf" srcId="{0C673345-8F51-4857-9855-05BB11F5390C}" destId="{A2739548-2434-4757-9CCF-37E8EFCFAADA}" srcOrd="2" destOrd="0" presId="urn:microsoft.com/office/officeart/2008/layout/VerticalCurvedList"/>
    <dgm:cxn modelId="{96F9284A-564D-4672-B5D5-18D1079AA195}" type="presParOf" srcId="{0C673345-8F51-4857-9855-05BB11F5390C}" destId="{D2B5415F-6CAA-44D4-9665-314637C7163B}" srcOrd="3" destOrd="0" presId="urn:microsoft.com/office/officeart/2008/layout/VerticalCurvedList"/>
    <dgm:cxn modelId="{51737163-FC39-40D5-88A2-B52B327E8A8E}" type="presParOf" srcId="{396023B7-F1A1-431E-94EB-D1E1FB511CC8}" destId="{15699D4C-9AAD-4C36-A7DB-8D9031A1654C}" srcOrd="1" destOrd="0" presId="urn:microsoft.com/office/officeart/2008/layout/VerticalCurvedList"/>
    <dgm:cxn modelId="{7CC2D324-E316-4721-A58A-9F1B7C370681}" type="presParOf" srcId="{396023B7-F1A1-431E-94EB-D1E1FB511CC8}" destId="{6C753EC7-A5F9-4F1F-AEA0-964D72E22792}" srcOrd="2" destOrd="0" presId="urn:microsoft.com/office/officeart/2008/layout/VerticalCurvedList"/>
    <dgm:cxn modelId="{887BC960-99FA-4EFE-A452-F501EE681EC3}" type="presParOf" srcId="{6C753EC7-A5F9-4F1F-AEA0-964D72E22792}" destId="{FA79F96F-ABF9-4CC5-9245-C0146D9E3412}" srcOrd="0" destOrd="0" presId="urn:microsoft.com/office/officeart/2008/layout/VerticalCurvedList"/>
    <dgm:cxn modelId="{4577EB19-D465-4E57-BD7F-DAFE2AE860C0}" type="presParOf" srcId="{396023B7-F1A1-431E-94EB-D1E1FB511CC8}" destId="{E8C26F29-60EE-4D94-9BA2-2B68BEE332EA}" srcOrd="3" destOrd="0" presId="urn:microsoft.com/office/officeart/2008/layout/VerticalCurvedList"/>
    <dgm:cxn modelId="{008B7193-C6F4-4790-B905-257B99A89505}" type="presParOf" srcId="{396023B7-F1A1-431E-94EB-D1E1FB511CC8}" destId="{8BB898BE-A8E2-4D87-8525-0F300F3F85F3}" srcOrd="4" destOrd="0" presId="urn:microsoft.com/office/officeart/2008/layout/VerticalCurvedList"/>
    <dgm:cxn modelId="{86334807-2286-4EDC-B6C5-9CA2D09F41A8}" type="presParOf" srcId="{8BB898BE-A8E2-4D87-8525-0F300F3F85F3}" destId="{6497021B-97BF-41B0-839C-8A2AD94B8473}" srcOrd="0" destOrd="0" presId="urn:microsoft.com/office/officeart/2008/layout/VerticalCurvedList"/>
    <dgm:cxn modelId="{5DFCF6FF-5767-4C53-A3A4-9B7D6A9A4072}" type="presParOf" srcId="{396023B7-F1A1-431E-94EB-D1E1FB511CC8}" destId="{62B5D9F7-2945-403D-B8B6-8DC1E64D41CC}" srcOrd="5" destOrd="0" presId="urn:microsoft.com/office/officeart/2008/layout/VerticalCurvedList"/>
    <dgm:cxn modelId="{2E801E15-F678-46D3-B333-EEE8F731C6B1}" type="presParOf" srcId="{396023B7-F1A1-431E-94EB-D1E1FB511CC8}" destId="{15B2C615-A2A3-4674-87F8-CE155CAAF205}" srcOrd="6" destOrd="0" presId="urn:microsoft.com/office/officeart/2008/layout/VerticalCurvedList"/>
    <dgm:cxn modelId="{8FA5F1A2-137B-4D2A-BC27-005BDACE4BF4}" type="presParOf" srcId="{15B2C615-A2A3-4674-87F8-CE155CAAF205}" destId="{CE35C26C-FB35-4E4E-A2CE-320FC0BFC312}" srcOrd="0" destOrd="0" presId="urn:microsoft.com/office/officeart/2008/layout/VerticalCurvedList"/>
    <dgm:cxn modelId="{E35E8447-DA8E-458D-853B-33704519700A}" type="presParOf" srcId="{396023B7-F1A1-431E-94EB-D1E1FB511CC8}" destId="{3B9FEADC-FECE-4BE9-B2A9-061FCF874E9B}" srcOrd="7" destOrd="0" presId="urn:microsoft.com/office/officeart/2008/layout/VerticalCurvedList"/>
    <dgm:cxn modelId="{1F11C810-9728-4A64-ADA6-D4EDBA1F9C1F}" type="presParOf" srcId="{396023B7-F1A1-431E-94EB-D1E1FB511CC8}" destId="{58D838C1-2576-4DF0-BEE6-180E7290E706}" srcOrd="8" destOrd="0" presId="urn:microsoft.com/office/officeart/2008/layout/VerticalCurvedList"/>
    <dgm:cxn modelId="{F6D60194-4D85-4EB0-AE02-1267203E0A88}" type="presParOf" srcId="{58D838C1-2576-4DF0-BEE6-180E7290E706}" destId="{A5920A99-E81C-4F52-A677-0EED1A557D08}" srcOrd="0" destOrd="0" presId="urn:microsoft.com/office/officeart/2008/layout/VerticalCurvedList"/>
    <dgm:cxn modelId="{1EE4610A-8683-4AC8-AE08-911A6C3D0FEC}" type="presParOf" srcId="{396023B7-F1A1-431E-94EB-D1E1FB511CC8}" destId="{D7B190E3-B2B7-4043-8B31-6D3B13260F5D}" srcOrd="9" destOrd="0" presId="urn:microsoft.com/office/officeart/2008/layout/VerticalCurvedList"/>
    <dgm:cxn modelId="{D8CB47F8-A514-42F1-B1E3-7D3F6B8C3328}" type="presParOf" srcId="{396023B7-F1A1-431E-94EB-D1E1FB511CC8}" destId="{67063C46-E4C4-464D-85E1-92B65C355DA0}" srcOrd="10" destOrd="0" presId="urn:microsoft.com/office/officeart/2008/layout/VerticalCurvedList"/>
    <dgm:cxn modelId="{3CEB3AB1-1F57-4C8E-BBA8-D5FEF83A3DD4}" type="presParOf" srcId="{67063C46-E4C4-464D-85E1-92B65C355DA0}" destId="{F95034DA-8766-4D41-A321-4C98A5D82184}" srcOrd="0" destOrd="0" presId="urn:microsoft.com/office/officeart/2008/layout/VerticalCurvedList"/>
    <dgm:cxn modelId="{DECC89B7-24BF-4EC8-AFD2-675E163A9747}" type="presParOf" srcId="{396023B7-F1A1-431E-94EB-D1E1FB511CC8}" destId="{AC987595-ADC0-46BF-9F49-C9FB2CEF9BE5}" srcOrd="11" destOrd="0" presId="urn:microsoft.com/office/officeart/2008/layout/VerticalCurvedList"/>
    <dgm:cxn modelId="{747FAF62-E6E2-4EB7-89C3-0C888B75C5B8}" type="presParOf" srcId="{396023B7-F1A1-431E-94EB-D1E1FB511CC8}" destId="{4D89E58E-E1A6-4B58-BD09-0042C75B0196}" srcOrd="12" destOrd="0" presId="urn:microsoft.com/office/officeart/2008/layout/VerticalCurvedList"/>
    <dgm:cxn modelId="{235AB6AD-935A-4979-8C52-5A1FD383E473}" type="presParOf" srcId="{4D89E58E-E1A6-4B58-BD09-0042C75B0196}" destId="{BC0947BC-55E9-4785-9EA2-D3172AE2F1D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E9F96D-5CE4-4203-8F64-C371A99C295F}" type="doc">
      <dgm:prSet loTypeId="urn:microsoft.com/office/officeart/2005/8/layout/vList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9599291B-F008-4C68-BBE1-9701388822A5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600" dirty="0" smtClean="0"/>
            <a:t>Средний балл студентов, принятых по результатам ЕГЭ и результатам творческих испытаний (проводимых по 100 -бальной шкале) на обучение по очной форме по программам подготовки бакалавров и специалистов за счет средств соответствующих бюджетов бюджетной системы РФ и с оплатой стоимости затрат на обучение физическими или юридическими лицами</a:t>
          </a:r>
          <a:endParaRPr lang="ru-RU" sz="1600" dirty="0"/>
        </a:p>
      </dgm:t>
    </dgm:pt>
    <dgm:pt modelId="{8B107DA0-EE71-4753-8DBC-3AD8F79D809E}" type="parTrans" cxnId="{2B07EEBA-47F2-4D04-B9D2-742466672662}">
      <dgm:prSet/>
      <dgm:spPr/>
      <dgm:t>
        <a:bodyPr/>
        <a:lstStyle/>
        <a:p>
          <a:endParaRPr lang="ru-RU" sz="2800"/>
        </a:p>
      </dgm:t>
    </dgm:pt>
    <dgm:pt modelId="{AA107A84-EF5D-4E45-9B08-8F83FD20C940}" type="sibTrans" cxnId="{2B07EEBA-47F2-4D04-B9D2-742466672662}">
      <dgm:prSet/>
      <dgm:spPr/>
      <dgm:t>
        <a:bodyPr/>
        <a:lstStyle/>
        <a:p>
          <a:endParaRPr lang="ru-RU" sz="2800"/>
        </a:p>
      </dgm:t>
    </dgm:pt>
    <dgm:pt modelId="{9EFF59C7-E7FA-4848-B597-E06FD0CC4135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600" dirty="0" smtClean="0"/>
            <a:t>Объем НИОКР и средств направленных на творческие проекты в расчете на одного НПР</a:t>
          </a:r>
          <a:endParaRPr lang="ru-RU" sz="1600" dirty="0"/>
        </a:p>
      </dgm:t>
    </dgm:pt>
    <dgm:pt modelId="{22B6082E-2EC9-47BB-9C73-BA9B14F987DA}" type="parTrans" cxnId="{43CEE793-1DBD-458B-B5E6-5BB4F10712BF}">
      <dgm:prSet/>
      <dgm:spPr/>
      <dgm:t>
        <a:bodyPr/>
        <a:lstStyle/>
        <a:p>
          <a:endParaRPr lang="ru-RU" sz="2800"/>
        </a:p>
      </dgm:t>
    </dgm:pt>
    <dgm:pt modelId="{399833CD-FE0E-44BC-AAE2-5E6FDF58DF10}" type="sibTrans" cxnId="{43CEE793-1DBD-458B-B5E6-5BB4F10712BF}">
      <dgm:prSet/>
      <dgm:spPr/>
      <dgm:t>
        <a:bodyPr/>
        <a:lstStyle/>
        <a:p>
          <a:endParaRPr lang="ru-RU" sz="2800"/>
        </a:p>
      </dgm:t>
    </dgm:pt>
    <dgm:pt modelId="{A9946433-4120-492E-B8B0-8504051FA519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600" dirty="0" smtClean="0"/>
            <a:t>Удельный вес численности иностранных студентов, обучающихся по ООП ВПО, в общем выпуске студентов (приведенный контингент)</a:t>
          </a:r>
          <a:endParaRPr lang="ru-RU" sz="1600" dirty="0"/>
        </a:p>
      </dgm:t>
    </dgm:pt>
    <dgm:pt modelId="{D6B4D3DA-BE66-4686-A607-C083334E5287}" type="parTrans" cxnId="{A46EFB24-336B-4FB8-9109-F3071B12267B}">
      <dgm:prSet/>
      <dgm:spPr/>
      <dgm:t>
        <a:bodyPr/>
        <a:lstStyle/>
        <a:p>
          <a:endParaRPr lang="ru-RU" sz="2800"/>
        </a:p>
      </dgm:t>
    </dgm:pt>
    <dgm:pt modelId="{75CA86D4-021D-43DB-A3D9-8F0C2C701A1B}" type="sibTrans" cxnId="{A46EFB24-336B-4FB8-9109-F3071B12267B}">
      <dgm:prSet/>
      <dgm:spPr/>
      <dgm:t>
        <a:bodyPr/>
        <a:lstStyle/>
        <a:p>
          <a:endParaRPr lang="ru-RU" sz="2800"/>
        </a:p>
      </dgm:t>
    </dgm:pt>
    <dgm:pt modelId="{5CB56506-9D8F-48FA-B2D7-A715458A33A8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600" dirty="0" smtClean="0"/>
            <a:t>Доходы вуза из всех источников</a:t>
          </a:r>
          <a:endParaRPr lang="ru-RU" sz="1600" dirty="0"/>
        </a:p>
      </dgm:t>
    </dgm:pt>
    <dgm:pt modelId="{ADB5A2A6-3BDC-461D-8E63-7F1E079F17BE}" type="parTrans" cxnId="{23BB876C-87ED-4C4B-9D66-3D6F25DFA628}">
      <dgm:prSet/>
      <dgm:spPr/>
      <dgm:t>
        <a:bodyPr/>
        <a:lstStyle/>
        <a:p>
          <a:endParaRPr lang="ru-RU" sz="2800"/>
        </a:p>
      </dgm:t>
    </dgm:pt>
    <dgm:pt modelId="{E65B9317-AD68-41CC-B34F-F17BFBDBF432}" type="sibTrans" cxnId="{23BB876C-87ED-4C4B-9D66-3D6F25DFA628}">
      <dgm:prSet/>
      <dgm:spPr/>
      <dgm:t>
        <a:bodyPr/>
        <a:lstStyle/>
        <a:p>
          <a:endParaRPr lang="ru-RU" sz="2800"/>
        </a:p>
      </dgm:t>
    </dgm:pt>
    <dgm:pt modelId="{6667CF9C-3844-41A7-BA2C-1AF26923DA68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600" dirty="0" smtClean="0"/>
            <a:t>Общая площадь учебно-научных помещений в расчете на одного студента (приведенного контингента), имеющихся у вуза на праве собственности, переданных учредителем, закрепленных за вузом на праве оперативного управления и безвозмездного пользования</a:t>
          </a:r>
          <a:endParaRPr lang="ru-RU" sz="1600" dirty="0"/>
        </a:p>
      </dgm:t>
    </dgm:pt>
    <dgm:pt modelId="{29658E83-54EF-48F4-8E49-7B6D9ED930B3}" type="parTrans" cxnId="{A31A3AA4-FA42-4275-AE3A-82326D366F20}">
      <dgm:prSet/>
      <dgm:spPr/>
      <dgm:t>
        <a:bodyPr/>
        <a:lstStyle/>
        <a:p>
          <a:endParaRPr lang="ru-RU" sz="2800"/>
        </a:p>
      </dgm:t>
    </dgm:pt>
    <dgm:pt modelId="{70C5C3F9-857C-43BF-8912-148F71F2DD24}" type="sibTrans" cxnId="{A31A3AA4-FA42-4275-AE3A-82326D366F20}">
      <dgm:prSet/>
      <dgm:spPr/>
      <dgm:t>
        <a:bodyPr/>
        <a:lstStyle/>
        <a:p>
          <a:endParaRPr lang="ru-RU" sz="2800"/>
        </a:p>
      </dgm:t>
    </dgm:pt>
    <dgm:pt modelId="{C4EF8286-1BA9-43F5-8C8C-4B416C260DBA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600" dirty="0" smtClean="0"/>
            <a:t>Доля выпускников вуза, обучавшихся по очной форме обучения, обратившихся в службы занятости для содействия в трудоустройстве, в течение первого года после окончания обучения в вузе</a:t>
          </a:r>
        </a:p>
      </dgm:t>
    </dgm:pt>
    <dgm:pt modelId="{83E50716-F3A5-42BE-B198-DBD9BB4CF7B0}" type="parTrans" cxnId="{AC514DC5-A1B3-42EC-9172-DF13CBAF580B}">
      <dgm:prSet/>
      <dgm:spPr/>
      <dgm:t>
        <a:bodyPr/>
        <a:lstStyle/>
        <a:p>
          <a:endParaRPr lang="ru-RU" sz="2800"/>
        </a:p>
      </dgm:t>
    </dgm:pt>
    <dgm:pt modelId="{DDE0B39F-7E3A-431A-8643-679644ACE836}" type="sibTrans" cxnId="{AC514DC5-A1B3-42EC-9172-DF13CBAF580B}">
      <dgm:prSet/>
      <dgm:spPr/>
      <dgm:t>
        <a:bodyPr/>
        <a:lstStyle/>
        <a:p>
          <a:endParaRPr lang="ru-RU" sz="2800"/>
        </a:p>
      </dgm:t>
    </dgm:pt>
    <dgm:pt modelId="{71A80B36-BCB7-4EF9-BC26-1A9CEDF9E668}">
      <dgm:prSet phldrT="[Текст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600" dirty="0" smtClean="0"/>
            <a:t>Доля работников (приведенных к числу ставок) из числа ППС имеющих государственные почетные звания, лауреатов международных и всероссийских конкурсов, лауреатов государственных премий в численности работников ППС без совместителей и работающих по договорам гражданско-правового характера</a:t>
          </a:r>
        </a:p>
      </dgm:t>
    </dgm:pt>
    <dgm:pt modelId="{7265A67E-C382-4928-AC7D-623D4D7DA78C}" type="parTrans" cxnId="{6E0CE83B-0CE5-4F32-999B-43DDCAA863D1}">
      <dgm:prSet/>
      <dgm:spPr/>
      <dgm:t>
        <a:bodyPr/>
        <a:lstStyle/>
        <a:p>
          <a:endParaRPr lang="ru-RU" sz="2800"/>
        </a:p>
      </dgm:t>
    </dgm:pt>
    <dgm:pt modelId="{E5755560-606D-416D-A11C-BE76AC0C4EA9}" type="sibTrans" cxnId="{6E0CE83B-0CE5-4F32-999B-43DDCAA863D1}">
      <dgm:prSet/>
      <dgm:spPr/>
      <dgm:t>
        <a:bodyPr/>
        <a:lstStyle/>
        <a:p>
          <a:endParaRPr lang="ru-RU" sz="2800"/>
        </a:p>
      </dgm:t>
    </dgm:pt>
    <dgm:pt modelId="{0A390287-2A95-4FE5-8607-BAD5667F3614}" type="pres">
      <dgm:prSet presAssocID="{ADE9F96D-5CE4-4203-8F64-C371A99C29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5EB56A-C9B0-438C-BCAF-C8B3DC4BB1B1}" type="pres">
      <dgm:prSet presAssocID="{9599291B-F008-4C68-BBE1-9701388822A5}" presName="parentText" presStyleLbl="node1" presStyleIdx="0" presStyleCnt="7" custScaleY="97984" custLinFactY="-790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A04183-D6BD-4A3D-B66B-1748D231C456}" type="pres">
      <dgm:prSet presAssocID="{AA107A84-EF5D-4E45-9B08-8F83FD20C940}" presName="spacer" presStyleCnt="0"/>
      <dgm:spPr/>
    </dgm:pt>
    <dgm:pt modelId="{5CD4B5F7-02E2-4E61-B69A-A60C24CBA9D8}" type="pres">
      <dgm:prSet presAssocID="{9EFF59C7-E7FA-4848-B597-E06FD0CC4135}" presName="parentText" presStyleLbl="node1" presStyleIdx="1" presStyleCnt="7" custScaleY="42281" custLinFactNeighborY="-780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86B54-5ADB-42D1-AFFD-445C51615F71}" type="pres">
      <dgm:prSet presAssocID="{399833CD-FE0E-44BC-AAE2-5E6FDF58DF10}" presName="spacer" presStyleCnt="0"/>
      <dgm:spPr/>
    </dgm:pt>
    <dgm:pt modelId="{64A7BC72-6A1A-4830-A641-3704849B5051}" type="pres">
      <dgm:prSet presAssocID="{A9946433-4120-492E-B8B0-8504051FA519}" presName="parentText" presStyleLbl="node1" presStyleIdx="2" presStyleCnt="7" custScaleY="58133" custLinFactNeighborY="-724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0B7F7-7EA4-4AD1-875C-E1FEFC0AAE36}" type="pres">
      <dgm:prSet presAssocID="{75CA86D4-021D-43DB-A3D9-8F0C2C701A1B}" presName="spacer" presStyleCnt="0"/>
      <dgm:spPr/>
    </dgm:pt>
    <dgm:pt modelId="{E5F2F965-853D-40E7-B6D0-7ABDE9A313A2}" type="pres">
      <dgm:prSet presAssocID="{5CB56506-9D8F-48FA-B2D7-A715458A33A8}" presName="parentText" presStyleLbl="node1" presStyleIdx="3" presStyleCnt="7" custScaleY="41505" custLinFactNeighborY="-931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5FDFA-56EE-4E52-9E13-86D6F35430D4}" type="pres">
      <dgm:prSet presAssocID="{E65B9317-AD68-41CC-B34F-F17BFBDBF432}" presName="spacer" presStyleCnt="0"/>
      <dgm:spPr/>
    </dgm:pt>
    <dgm:pt modelId="{A518F371-9B12-49A2-9EDF-B6D2EC8157ED}" type="pres">
      <dgm:prSet presAssocID="{6667CF9C-3844-41A7-BA2C-1AF26923DA68}" presName="parentText" presStyleLbl="node1" presStyleIdx="4" presStyleCnt="7" custLinFactNeighborY="-798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F1F0AB-362D-41EF-91CE-EC22463841C3}" type="pres">
      <dgm:prSet presAssocID="{70C5C3F9-857C-43BF-8912-148F71F2DD24}" presName="spacer" presStyleCnt="0"/>
      <dgm:spPr/>
    </dgm:pt>
    <dgm:pt modelId="{CFD2336B-5C24-46DA-9957-94576A8A91CA}" type="pres">
      <dgm:prSet presAssocID="{C4EF8286-1BA9-43F5-8C8C-4B416C260DBA}" presName="parentText" presStyleLbl="node1" presStyleIdx="5" presStyleCnt="7" custScaleY="73795" custLinFactNeighborY="-673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5F6EE-519D-4824-8E11-C1607208D6C9}" type="pres">
      <dgm:prSet presAssocID="{DDE0B39F-7E3A-431A-8643-679644ACE836}" presName="spacer" presStyleCnt="0"/>
      <dgm:spPr/>
    </dgm:pt>
    <dgm:pt modelId="{3B4151FF-2241-45BE-8FDD-FE4C7E96CF7B}" type="pres">
      <dgm:prSet presAssocID="{71A80B36-BCB7-4EF9-BC26-1A9CEDF9E668}" presName="parentText" presStyleLbl="node1" presStyleIdx="6" presStyleCnt="7" custScaleY="90839" custLinFactNeighborY="-845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56CC28-9571-4DC3-9465-131DB0869BED}" type="presOf" srcId="{C4EF8286-1BA9-43F5-8C8C-4B416C260DBA}" destId="{CFD2336B-5C24-46DA-9957-94576A8A91CA}" srcOrd="0" destOrd="0" presId="urn:microsoft.com/office/officeart/2005/8/layout/vList2"/>
    <dgm:cxn modelId="{A31A3AA4-FA42-4275-AE3A-82326D366F20}" srcId="{ADE9F96D-5CE4-4203-8F64-C371A99C295F}" destId="{6667CF9C-3844-41A7-BA2C-1AF26923DA68}" srcOrd="4" destOrd="0" parTransId="{29658E83-54EF-48F4-8E49-7B6D9ED930B3}" sibTransId="{70C5C3F9-857C-43BF-8912-148F71F2DD24}"/>
    <dgm:cxn modelId="{6E0CE83B-0CE5-4F32-999B-43DDCAA863D1}" srcId="{ADE9F96D-5CE4-4203-8F64-C371A99C295F}" destId="{71A80B36-BCB7-4EF9-BC26-1A9CEDF9E668}" srcOrd="6" destOrd="0" parTransId="{7265A67E-C382-4928-AC7D-623D4D7DA78C}" sibTransId="{E5755560-606D-416D-A11C-BE76AC0C4EA9}"/>
    <dgm:cxn modelId="{AC514DC5-A1B3-42EC-9172-DF13CBAF580B}" srcId="{ADE9F96D-5CE4-4203-8F64-C371A99C295F}" destId="{C4EF8286-1BA9-43F5-8C8C-4B416C260DBA}" srcOrd="5" destOrd="0" parTransId="{83E50716-F3A5-42BE-B198-DBD9BB4CF7B0}" sibTransId="{DDE0B39F-7E3A-431A-8643-679644ACE836}"/>
    <dgm:cxn modelId="{23BB876C-87ED-4C4B-9D66-3D6F25DFA628}" srcId="{ADE9F96D-5CE4-4203-8F64-C371A99C295F}" destId="{5CB56506-9D8F-48FA-B2D7-A715458A33A8}" srcOrd="3" destOrd="0" parTransId="{ADB5A2A6-3BDC-461D-8E63-7F1E079F17BE}" sibTransId="{E65B9317-AD68-41CC-B34F-F17BFBDBF432}"/>
    <dgm:cxn modelId="{A46EFB24-336B-4FB8-9109-F3071B12267B}" srcId="{ADE9F96D-5CE4-4203-8F64-C371A99C295F}" destId="{A9946433-4120-492E-B8B0-8504051FA519}" srcOrd="2" destOrd="0" parTransId="{D6B4D3DA-BE66-4686-A607-C083334E5287}" sibTransId="{75CA86D4-021D-43DB-A3D9-8F0C2C701A1B}"/>
    <dgm:cxn modelId="{2B07EEBA-47F2-4D04-B9D2-742466672662}" srcId="{ADE9F96D-5CE4-4203-8F64-C371A99C295F}" destId="{9599291B-F008-4C68-BBE1-9701388822A5}" srcOrd="0" destOrd="0" parTransId="{8B107DA0-EE71-4753-8DBC-3AD8F79D809E}" sibTransId="{AA107A84-EF5D-4E45-9B08-8F83FD20C940}"/>
    <dgm:cxn modelId="{69EF363A-E24A-452D-A36A-98D9A55010C6}" type="presOf" srcId="{9599291B-F008-4C68-BBE1-9701388822A5}" destId="{B35EB56A-C9B0-438C-BCAF-C8B3DC4BB1B1}" srcOrd="0" destOrd="0" presId="urn:microsoft.com/office/officeart/2005/8/layout/vList2"/>
    <dgm:cxn modelId="{43CEE793-1DBD-458B-B5E6-5BB4F10712BF}" srcId="{ADE9F96D-5CE4-4203-8F64-C371A99C295F}" destId="{9EFF59C7-E7FA-4848-B597-E06FD0CC4135}" srcOrd="1" destOrd="0" parTransId="{22B6082E-2EC9-47BB-9C73-BA9B14F987DA}" sibTransId="{399833CD-FE0E-44BC-AAE2-5E6FDF58DF10}"/>
    <dgm:cxn modelId="{E568A1AF-7E8D-4413-BEA1-0A2F6B064913}" type="presOf" srcId="{6667CF9C-3844-41A7-BA2C-1AF26923DA68}" destId="{A518F371-9B12-49A2-9EDF-B6D2EC8157ED}" srcOrd="0" destOrd="0" presId="urn:microsoft.com/office/officeart/2005/8/layout/vList2"/>
    <dgm:cxn modelId="{A2F5F52F-A7AD-4E99-A4BE-9286109662D1}" type="presOf" srcId="{9EFF59C7-E7FA-4848-B597-E06FD0CC4135}" destId="{5CD4B5F7-02E2-4E61-B69A-A60C24CBA9D8}" srcOrd="0" destOrd="0" presId="urn:microsoft.com/office/officeart/2005/8/layout/vList2"/>
    <dgm:cxn modelId="{78F3F631-6A77-4ECC-AD2E-A8B6F79E2061}" type="presOf" srcId="{5CB56506-9D8F-48FA-B2D7-A715458A33A8}" destId="{E5F2F965-853D-40E7-B6D0-7ABDE9A313A2}" srcOrd="0" destOrd="0" presId="urn:microsoft.com/office/officeart/2005/8/layout/vList2"/>
    <dgm:cxn modelId="{E3A581AD-4C79-471B-BC90-CFE9C9C46BB0}" type="presOf" srcId="{A9946433-4120-492E-B8B0-8504051FA519}" destId="{64A7BC72-6A1A-4830-A641-3704849B5051}" srcOrd="0" destOrd="0" presId="urn:microsoft.com/office/officeart/2005/8/layout/vList2"/>
    <dgm:cxn modelId="{24B4FD00-68EB-4C32-BDD8-60D9243EA2FC}" type="presOf" srcId="{71A80B36-BCB7-4EF9-BC26-1A9CEDF9E668}" destId="{3B4151FF-2241-45BE-8FDD-FE4C7E96CF7B}" srcOrd="0" destOrd="0" presId="urn:microsoft.com/office/officeart/2005/8/layout/vList2"/>
    <dgm:cxn modelId="{959C9A96-E217-4383-8698-68990E7B1926}" type="presOf" srcId="{ADE9F96D-5CE4-4203-8F64-C371A99C295F}" destId="{0A390287-2A95-4FE5-8607-BAD5667F3614}" srcOrd="0" destOrd="0" presId="urn:microsoft.com/office/officeart/2005/8/layout/vList2"/>
    <dgm:cxn modelId="{42007374-097B-4747-BB56-FE21F838D75B}" type="presParOf" srcId="{0A390287-2A95-4FE5-8607-BAD5667F3614}" destId="{B35EB56A-C9B0-438C-BCAF-C8B3DC4BB1B1}" srcOrd="0" destOrd="0" presId="urn:microsoft.com/office/officeart/2005/8/layout/vList2"/>
    <dgm:cxn modelId="{8D326814-2C85-49B7-A8D2-5C2C8CDBD59F}" type="presParOf" srcId="{0A390287-2A95-4FE5-8607-BAD5667F3614}" destId="{8CA04183-D6BD-4A3D-B66B-1748D231C456}" srcOrd="1" destOrd="0" presId="urn:microsoft.com/office/officeart/2005/8/layout/vList2"/>
    <dgm:cxn modelId="{6D586368-C3D6-4209-B717-3B1FAB1D5747}" type="presParOf" srcId="{0A390287-2A95-4FE5-8607-BAD5667F3614}" destId="{5CD4B5F7-02E2-4E61-B69A-A60C24CBA9D8}" srcOrd="2" destOrd="0" presId="urn:microsoft.com/office/officeart/2005/8/layout/vList2"/>
    <dgm:cxn modelId="{126442CA-D6F9-47CE-865E-5288229D7183}" type="presParOf" srcId="{0A390287-2A95-4FE5-8607-BAD5667F3614}" destId="{09C86B54-5ADB-42D1-AFFD-445C51615F71}" srcOrd="3" destOrd="0" presId="urn:microsoft.com/office/officeart/2005/8/layout/vList2"/>
    <dgm:cxn modelId="{89A645B9-1C17-4127-A9E0-5CC16BA752F7}" type="presParOf" srcId="{0A390287-2A95-4FE5-8607-BAD5667F3614}" destId="{64A7BC72-6A1A-4830-A641-3704849B5051}" srcOrd="4" destOrd="0" presId="urn:microsoft.com/office/officeart/2005/8/layout/vList2"/>
    <dgm:cxn modelId="{6B8FE16B-6913-4001-B3EE-97EDA9C1BFEC}" type="presParOf" srcId="{0A390287-2A95-4FE5-8607-BAD5667F3614}" destId="{9420B7F7-7EA4-4AD1-875C-E1FEFC0AAE36}" srcOrd="5" destOrd="0" presId="urn:microsoft.com/office/officeart/2005/8/layout/vList2"/>
    <dgm:cxn modelId="{165D553E-9FE5-4858-9409-16B2CA9EB360}" type="presParOf" srcId="{0A390287-2A95-4FE5-8607-BAD5667F3614}" destId="{E5F2F965-853D-40E7-B6D0-7ABDE9A313A2}" srcOrd="6" destOrd="0" presId="urn:microsoft.com/office/officeart/2005/8/layout/vList2"/>
    <dgm:cxn modelId="{6D91233D-215D-45F1-BD20-3834BD770D62}" type="presParOf" srcId="{0A390287-2A95-4FE5-8607-BAD5667F3614}" destId="{3705FDFA-56EE-4E52-9E13-86D6F35430D4}" srcOrd="7" destOrd="0" presId="urn:microsoft.com/office/officeart/2005/8/layout/vList2"/>
    <dgm:cxn modelId="{A57242B4-B384-473A-9156-7F29CE43745F}" type="presParOf" srcId="{0A390287-2A95-4FE5-8607-BAD5667F3614}" destId="{A518F371-9B12-49A2-9EDF-B6D2EC8157ED}" srcOrd="8" destOrd="0" presId="urn:microsoft.com/office/officeart/2005/8/layout/vList2"/>
    <dgm:cxn modelId="{496043EC-C88D-4E4D-8186-6AA5861217DF}" type="presParOf" srcId="{0A390287-2A95-4FE5-8607-BAD5667F3614}" destId="{02F1F0AB-362D-41EF-91CE-EC22463841C3}" srcOrd="9" destOrd="0" presId="urn:microsoft.com/office/officeart/2005/8/layout/vList2"/>
    <dgm:cxn modelId="{3983EDE4-4E2D-42FE-B29F-FC17BAFED0E2}" type="presParOf" srcId="{0A390287-2A95-4FE5-8607-BAD5667F3614}" destId="{CFD2336B-5C24-46DA-9957-94576A8A91CA}" srcOrd="10" destOrd="0" presId="urn:microsoft.com/office/officeart/2005/8/layout/vList2"/>
    <dgm:cxn modelId="{0CC41A25-928A-48D4-8FC3-AF88F3FDAF0D}" type="presParOf" srcId="{0A390287-2A95-4FE5-8607-BAD5667F3614}" destId="{7795F6EE-519D-4824-8E11-C1607208D6C9}" srcOrd="11" destOrd="0" presId="urn:microsoft.com/office/officeart/2005/8/layout/vList2"/>
    <dgm:cxn modelId="{9E97E45F-8F5C-4CBF-A1CB-8F59741002B0}" type="presParOf" srcId="{0A390287-2A95-4FE5-8607-BAD5667F3614}" destId="{3B4151FF-2241-45BE-8FDD-FE4C7E96CF7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D58EEC-86E0-4B4A-AAB5-525A99FFF9F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5ED84E-7F33-4210-AA0B-C79CA3399A4E}">
      <dgm:prSet phldrT="[Текст]" custT="1"/>
      <dgm:spPr/>
      <dgm:t>
        <a:bodyPr/>
        <a:lstStyle/>
        <a:p>
          <a:r>
            <a:rPr lang="ru-RU" sz="1400" b="1" dirty="0" smtClean="0"/>
            <a:t>Образовательная деятельность</a:t>
          </a:r>
          <a:endParaRPr lang="ru-RU" sz="1400" b="1" dirty="0"/>
        </a:p>
      </dgm:t>
    </dgm:pt>
    <dgm:pt modelId="{D5EBE9A0-A490-4B53-B83C-FCA91C3B603C}" type="parTrans" cxnId="{07869D10-BB52-4D5E-A776-762985FC685D}">
      <dgm:prSet/>
      <dgm:spPr/>
      <dgm:t>
        <a:bodyPr/>
        <a:lstStyle/>
        <a:p>
          <a:endParaRPr lang="ru-RU"/>
        </a:p>
      </dgm:t>
    </dgm:pt>
    <dgm:pt modelId="{AAC5DA0C-7BFC-4143-A4C8-4A4C6197E6DA}" type="sibTrans" cxnId="{07869D10-BB52-4D5E-A776-762985FC685D}">
      <dgm:prSet/>
      <dgm:spPr/>
      <dgm:t>
        <a:bodyPr/>
        <a:lstStyle/>
        <a:p>
          <a:endParaRPr lang="ru-RU"/>
        </a:p>
      </dgm:t>
    </dgm:pt>
    <dgm:pt modelId="{B435E7F9-47A2-40DD-8D81-7BB087D0C75C}">
      <dgm:prSet phldrT="[Текст]" custT="1"/>
      <dgm:spPr/>
      <dgm:t>
        <a:bodyPr/>
        <a:lstStyle/>
        <a:p>
          <a:r>
            <a:rPr lang="ru-RU" sz="2000" dirty="0" smtClean="0"/>
            <a:t>Дополнительно приводятся сведения по 8 критериям</a:t>
          </a:r>
          <a:endParaRPr lang="ru-RU" sz="2000" dirty="0"/>
        </a:p>
      </dgm:t>
    </dgm:pt>
    <dgm:pt modelId="{1A748774-7AA4-48E6-A63F-8E93539203B0}" type="parTrans" cxnId="{938C9D51-2E97-416A-B827-C7B4916FFDDD}">
      <dgm:prSet/>
      <dgm:spPr/>
      <dgm:t>
        <a:bodyPr/>
        <a:lstStyle/>
        <a:p>
          <a:endParaRPr lang="ru-RU"/>
        </a:p>
      </dgm:t>
    </dgm:pt>
    <dgm:pt modelId="{C1F96F73-8A34-4BD2-87E6-86A1E0184A84}" type="sibTrans" cxnId="{938C9D51-2E97-416A-B827-C7B4916FFDDD}">
      <dgm:prSet/>
      <dgm:spPr/>
      <dgm:t>
        <a:bodyPr/>
        <a:lstStyle/>
        <a:p>
          <a:endParaRPr lang="ru-RU"/>
        </a:p>
      </dgm:t>
    </dgm:pt>
    <dgm:pt modelId="{747A5248-2F43-475E-B704-4458EC7A9559}">
      <dgm:prSet phldrT="[Текст]" custT="1"/>
      <dgm:spPr/>
      <dgm:t>
        <a:bodyPr/>
        <a:lstStyle/>
        <a:p>
          <a:r>
            <a:rPr lang="ru-RU" sz="1400" b="1" dirty="0" smtClean="0"/>
            <a:t>Научная деятельность</a:t>
          </a:r>
          <a:endParaRPr lang="ru-RU" sz="1400" b="1" dirty="0"/>
        </a:p>
      </dgm:t>
    </dgm:pt>
    <dgm:pt modelId="{EDD2A327-F793-4041-A812-E9E1E9F1956C}" type="parTrans" cxnId="{E813EA76-7059-4CAE-8035-79C8DCABC868}">
      <dgm:prSet/>
      <dgm:spPr/>
      <dgm:t>
        <a:bodyPr/>
        <a:lstStyle/>
        <a:p>
          <a:endParaRPr lang="ru-RU"/>
        </a:p>
      </dgm:t>
    </dgm:pt>
    <dgm:pt modelId="{27744CA4-C1D5-4C2D-86C3-A8E1A5C1E70A}" type="sibTrans" cxnId="{E813EA76-7059-4CAE-8035-79C8DCABC868}">
      <dgm:prSet/>
      <dgm:spPr/>
      <dgm:t>
        <a:bodyPr/>
        <a:lstStyle/>
        <a:p>
          <a:endParaRPr lang="ru-RU"/>
        </a:p>
      </dgm:t>
    </dgm:pt>
    <dgm:pt modelId="{8980FBE3-419E-4DEC-A5D1-8CF0D64B1AFE}">
      <dgm:prSet phldrT="[Текст]" custT="1"/>
      <dgm:spPr/>
      <dgm:t>
        <a:bodyPr/>
        <a:lstStyle/>
        <a:p>
          <a:r>
            <a:rPr lang="ru-RU" sz="2000" dirty="0" smtClean="0"/>
            <a:t>Дополнительно приводятся сведения по 8 критериям</a:t>
          </a:r>
          <a:endParaRPr lang="ru-RU" sz="2000" dirty="0"/>
        </a:p>
      </dgm:t>
    </dgm:pt>
    <dgm:pt modelId="{F0DA8258-F484-4DA4-A027-1B49BC2ACE04}" type="parTrans" cxnId="{7B35A049-3721-451D-9FDA-DB51B7DBE0E4}">
      <dgm:prSet/>
      <dgm:spPr/>
      <dgm:t>
        <a:bodyPr/>
        <a:lstStyle/>
        <a:p>
          <a:endParaRPr lang="ru-RU"/>
        </a:p>
      </dgm:t>
    </dgm:pt>
    <dgm:pt modelId="{3A309D79-E9D7-473F-A189-01118ADF7664}" type="sibTrans" cxnId="{7B35A049-3721-451D-9FDA-DB51B7DBE0E4}">
      <dgm:prSet/>
      <dgm:spPr/>
      <dgm:t>
        <a:bodyPr/>
        <a:lstStyle/>
        <a:p>
          <a:endParaRPr lang="ru-RU"/>
        </a:p>
      </dgm:t>
    </dgm:pt>
    <dgm:pt modelId="{B9D0CD88-FC02-43D2-9237-A2C203BDE488}">
      <dgm:prSet phldrT="[Текст]" custT="1"/>
      <dgm:spPr/>
      <dgm:t>
        <a:bodyPr/>
        <a:lstStyle/>
        <a:p>
          <a:r>
            <a:rPr lang="ru-RU" sz="1400" b="1" dirty="0" smtClean="0"/>
            <a:t>Международная деятельность</a:t>
          </a:r>
          <a:endParaRPr lang="ru-RU" sz="1400" b="1" dirty="0"/>
        </a:p>
      </dgm:t>
    </dgm:pt>
    <dgm:pt modelId="{D60281DA-64B7-4ABA-8D6B-2DBA911110E8}" type="parTrans" cxnId="{904A8837-09AA-4718-A9BA-626334F86341}">
      <dgm:prSet/>
      <dgm:spPr/>
      <dgm:t>
        <a:bodyPr/>
        <a:lstStyle/>
        <a:p>
          <a:endParaRPr lang="ru-RU"/>
        </a:p>
      </dgm:t>
    </dgm:pt>
    <dgm:pt modelId="{54C8A53A-3C73-4E11-A313-EB620F3D7112}" type="sibTrans" cxnId="{904A8837-09AA-4718-A9BA-626334F86341}">
      <dgm:prSet/>
      <dgm:spPr/>
      <dgm:t>
        <a:bodyPr/>
        <a:lstStyle/>
        <a:p>
          <a:endParaRPr lang="ru-RU"/>
        </a:p>
      </dgm:t>
    </dgm:pt>
    <dgm:pt modelId="{8B844A70-CAA3-4750-A4D9-EE8393522020}">
      <dgm:prSet phldrT="[Текст]" custT="1"/>
      <dgm:spPr/>
      <dgm:t>
        <a:bodyPr/>
        <a:lstStyle/>
        <a:p>
          <a:r>
            <a:rPr lang="ru-RU" sz="2000" dirty="0" smtClean="0"/>
            <a:t>Дополнительно приводятся сведения по 6 критериям</a:t>
          </a:r>
          <a:endParaRPr lang="ru-RU" sz="2000" dirty="0"/>
        </a:p>
      </dgm:t>
    </dgm:pt>
    <dgm:pt modelId="{B8747990-EF59-4EAA-8A04-9CA9084E35AD}" type="parTrans" cxnId="{7AE3D793-53AC-4BA9-8806-C5447F44A618}">
      <dgm:prSet/>
      <dgm:spPr/>
      <dgm:t>
        <a:bodyPr/>
        <a:lstStyle/>
        <a:p>
          <a:endParaRPr lang="ru-RU"/>
        </a:p>
      </dgm:t>
    </dgm:pt>
    <dgm:pt modelId="{F47BA123-2FFF-4E93-9885-81A447097512}" type="sibTrans" cxnId="{7AE3D793-53AC-4BA9-8806-C5447F44A618}">
      <dgm:prSet/>
      <dgm:spPr/>
      <dgm:t>
        <a:bodyPr/>
        <a:lstStyle/>
        <a:p>
          <a:endParaRPr lang="ru-RU"/>
        </a:p>
      </dgm:t>
    </dgm:pt>
    <dgm:pt modelId="{BA99A1EB-0E25-466E-8D0D-B2E4D92D1202}">
      <dgm:prSet phldrT="[Текст]" custT="1"/>
      <dgm:spPr/>
      <dgm:t>
        <a:bodyPr/>
        <a:lstStyle/>
        <a:p>
          <a:r>
            <a:rPr lang="ru-RU" sz="1400" b="1" dirty="0" smtClean="0"/>
            <a:t>Финансово-экономическая деятельность</a:t>
          </a:r>
          <a:endParaRPr lang="ru-RU" sz="1400" b="1" dirty="0"/>
        </a:p>
      </dgm:t>
    </dgm:pt>
    <dgm:pt modelId="{1B44CC59-ACB3-40B7-B41A-CCFBBCB0C102}" type="parTrans" cxnId="{935BCE0A-A660-484F-B3F3-6AC0DECA2B45}">
      <dgm:prSet/>
      <dgm:spPr/>
      <dgm:t>
        <a:bodyPr/>
        <a:lstStyle/>
        <a:p>
          <a:endParaRPr lang="ru-RU"/>
        </a:p>
      </dgm:t>
    </dgm:pt>
    <dgm:pt modelId="{EC8DC82C-2E34-4C17-9F2E-A9337C95AA64}" type="sibTrans" cxnId="{935BCE0A-A660-484F-B3F3-6AC0DECA2B45}">
      <dgm:prSet/>
      <dgm:spPr/>
      <dgm:t>
        <a:bodyPr/>
        <a:lstStyle/>
        <a:p>
          <a:endParaRPr lang="ru-RU"/>
        </a:p>
      </dgm:t>
    </dgm:pt>
    <dgm:pt modelId="{AD9E489D-C890-46F0-9ECE-99DC51D1185C}">
      <dgm:prSet phldrT="[Текст]" custT="1"/>
      <dgm:spPr/>
      <dgm:t>
        <a:bodyPr/>
        <a:lstStyle/>
        <a:p>
          <a:r>
            <a:rPr lang="ru-RU" sz="2000" dirty="0" smtClean="0"/>
            <a:t>Дополнительно приводятся сведения по 4 критериям</a:t>
          </a:r>
          <a:endParaRPr lang="ru-RU" sz="2000" dirty="0"/>
        </a:p>
      </dgm:t>
    </dgm:pt>
    <dgm:pt modelId="{75CDF857-0F72-4009-B1FF-2F69986803DE}" type="parTrans" cxnId="{BB626E45-961B-4692-889E-C46B95889E63}">
      <dgm:prSet/>
      <dgm:spPr/>
      <dgm:t>
        <a:bodyPr/>
        <a:lstStyle/>
        <a:p>
          <a:endParaRPr lang="ru-RU"/>
        </a:p>
      </dgm:t>
    </dgm:pt>
    <dgm:pt modelId="{D08C7C89-3892-43EC-BDF0-57B87F50D471}" type="sibTrans" cxnId="{BB626E45-961B-4692-889E-C46B95889E63}">
      <dgm:prSet/>
      <dgm:spPr/>
      <dgm:t>
        <a:bodyPr/>
        <a:lstStyle/>
        <a:p>
          <a:endParaRPr lang="ru-RU"/>
        </a:p>
      </dgm:t>
    </dgm:pt>
    <dgm:pt modelId="{6631B4A1-A96D-4FA1-BE33-2AB87BDA3988}">
      <dgm:prSet phldrT="[Текст]" custT="1"/>
      <dgm:spPr/>
      <dgm:t>
        <a:bodyPr/>
        <a:lstStyle/>
        <a:p>
          <a:r>
            <a:rPr lang="ru-RU" sz="1400" b="1" dirty="0" smtClean="0"/>
            <a:t>Инфраструктура</a:t>
          </a:r>
          <a:endParaRPr lang="ru-RU" sz="1400" b="1" dirty="0"/>
        </a:p>
      </dgm:t>
    </dgm:pt>
    <dgm:pt modelId="{112CECFF-440E-49F9-92CE-C1540F7897D0}" type="parTrans" cxnId="{5871E63C-ABDB-44FB-9F18-8EF17096097A}">
      <dgm:prSet/>
      <dgm:spPr/>
      <dgm:t>
        <a:bodyPr/>
        <a:lstStyle/>
        <a:p>
          <a:endParaRPr lang="ru-RU"/>
        </a:p>
      </dgm:t>
    </dgm:pt>
    <dgm:pt modelId="{2B70D3F4-F2D1-4649-9EF8-ADEB2439EE28}" type="sibTrans" cxnId="{5871E63C-ABDB-44FB-9F18-8EF17096097A}">
      <dgm:prSet/>
      <dgm:spPr/>
      <dgm:t>
        <a:bodyPr/>
        <a:lstStyle/>
        <a:p>
          <a:endParaRPr lang="ru-RU"/>
        </a:p>
      </dgm:t>
    </dgm:pt>
    <dgm:pt modelId="{CD5FBE1A-0F36-46D9-8808-F2C4C195DDB7}">
      <dgm:prSet phldrT="[Текст]" custT="1"/>
      <dgm:spPr/>
      <dgm:t>
        <a:bodyPr/>
        <a:lstStyle/>
        <a:p>
          <a:r>
            <a:rPr lang="ru-RU" sz="2000" dirty="0" smtClean="0"/>
            <a:t>Дополнительно приводятся сведения по 4 критериям</a:t>
          </a:r>
          <a:endParaRPr lang="ru-RU" sz="2000" dirty="0"/>
        </a:p>
      </dgm:t>
    </dgm:pt>
    <dgm:pt modelId="{CB5613BF-295E-4A0B-B2A1-BD622DAAB12D}" type="parTrans" cxnId="{1B9932B9-AC5A-464B-9C9B-F64F31F878A7}">
      <dgm:prSet/>
      <dgm:spPr/>
      <dgm:t>
        <a:bodyPr/>
        <a:lstStyle/>
        <a:p>
          <a:endParaRPr lang="ru-RU"/>
        </a:p>
      </dgm:t>
    </dgm:pt>
    <dgm:pt modelId="{C2DF6CF3-EAB3-4E84-9976-E20D8DFACFA0}" type="sibTrans" cxnId="{1B9932B9-AC5A-464B-9C9B-F64F31F878A7}">
      <dgm:prSet/>
      <dgm:spPr/>
      <dgm:t>
        <a:bodyPr/>
        <a:lstStyle/>
        <a:p>
          <a:endParaRPr lang="ru-RU"/>
        </a:p>
      </dgm:t>
    </dgm:pt>
    <dgm:pt modelId="{8908113C-6BB1-4406-8DA7-39338582D823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/>
            <a:t>Оценка роли вуза</a:t>
          </a:r>
          <a:br>
            <a:rPr lang="ru-RU" sz="1800" b="1" dirty="0" smtClean="0"/>
          </a:br>
          <a:r>
            <a:rPr lang="ru-RU" sz="1800" b="1" dirty="0" smtClean="0"/>
            <a:t>в подготовке кадров для региона</a:t>
          </a:r>
          <a:endParaRPr lang="ru-RU" sz="1800" b="1" dirty="0"/>
        </a:p>
      </dgm:t>
    </dgm:pt>
    <dgm:pt modelId="{7A117ED3-B841-465B-96E0-24965CF71724}" type="parTrans" cxnId="{DE3E6F48-0DBA-45FC-BB3F-8DF373F723E9}">
      <dgm:prSet/>
      <dgm:spPr/>
      <dgm:t>
        <a:bodyPr/>
        <a:lstStyle/>
        <a:p>
          <a:endParaRPr lang="ru-RU"/>
        </a:p>
      </dgm:t>
    </dgm:pt>
    <dgm:pt modelId="{3F1FC91E-C00B-48E0-808B-25BFCEF8BA06}" type="sibTrans" cxnId="{DE3E6F48-0DBA-45FC-BB3F-8DF373F723E9}">
      <dgm:prSet/>
      <dgm:spPr/>
      <dgm:t>
        <a:bodyPr/>
        <a:lstStyle/>
        <a:p>
          <a:endParaRPr lang="ru-RU"/>
        </a:p>
      </dgm:t>
    </dgm:pt>
    <dgm:pt modelId="{5B2D18C4-0515-4EF8-B086-723D4B0E2EFE}">
      <dgm:prSet phldrT="[Текст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/>
            <a:t>Дополнительные характеристики</a:t>
          </a:r>
          <a:br>
            <a:rPr lang="ru-RU" sz="1800" b="1" dirty="0" smtClean="0"/>
          </a:br>
          <a:r>
            <a:rPr lang="ru-RU" sz="1800" b="1" dirty="0" smtClean="0"/>
            <a:t>образовательной организации (56 критериев)</a:t>
          </a:r>
          <a:endParaRPr lang="ru-RU" sz="1800" b="1" dirty="0"/>
        </a:p>
      </dgm:t>
    </dgm:pt>
    <dgm:pt modelId="{44C87136-FD84-4F8B-B93C-7F695F4AF959}" type="parTrans" cxnId="{8253F910-F36F-4A71-A8DA-76CA05569D3E}">
      <dgm:prSet/>
      <dgm:spPr/>
      <dgm:t>
        <a:bodyPr/>
        <a:lstStyle/>
        <a:p>
          <a:endParaRPr lang="ru-RU"/>
        </a:p>
      </dgm:t>
    </dgm:pt>
    <dgm:pt modelId="{F70CB94F-97D1-4738-B49A-15A5B87DA6B5}" type="sibTrans" cxnId="{8253F910-F36F-4A71-A8DA-76CA05569D3E}">
      <dgm:prSet/>
      <dgm:spPr/>
      <dgm:t>
        <a:bodyPr/>
        <a:lstStyle/>
        <a:p>
          <a:endParaRPr lang="ru-RU"/>
        </a:p>
      </dgm:t>
    </dgm:pt>
    <dgm:pt modelId="{05BAE23A-9325-45E8-8645-8533D50C7291}" type="pres">
      <dgm:prSet presAssocID="{6FD58EEC-86E0-4B4A-AAB5-525A99FFF9F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92BF764-A689-4EA4-BFB1-7E681A030C1F}" type="pres">
      <dgm:prSet presAssocID="{F15ED84E-7F33-4210-AA0B-C79CA3399A4E}" presName="horFlow" presStyleCnt="0"/>
      <dgm:spPr/>
    </dgm:pt>
    <dgm:pt modelId="{0EC1490E-7C53-4F9F-979A-31BC1702F16E}" type="pres">
      <dgm:prSet presAssocID="{F15ED84E-7F33-4210-AA0B-C79CA3399A4E}" presName="bigChev" presStyleLbl="node1" presStyleIdx="0" presStyleCnt="7" custScaleX="196888"/>
      <dgm:spPr/>
      <dgm:t>
        <a:bodyPr/>
        <a:lstStyle/>
        <a:p>
          <a:endParaRPr lang="ru-RU"/>
        </a:p>
      </dgm:t>
    </dgm:pt>
    <dgm:pt modelId="{FC39CA39-A396-4D57-B496-9C0957DF1E30}" type="pres">
      <dgm:prSet presAssocID="{1A748774-7AA4-48E6-A63F-8E93539203B0}" presName="parTrans" presStyleCnt="0"/>
      <dgm:spPr/>
    </dgm:pt>
    <dgm:pt modelId="{39905C70-886F-4E05-89F1-4B8DC332D2F9}" type="pres">
      <dgm:prSet presAssocID="{B435E7F9-47A2-40DD-8D81-7BB087D0C75C}" presName="node" presStyleLbl="alignAccFollowNode1" presStyleIdx="0" presStyleCnt="5" custScaleX="295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A51F7-92C5-4478-8351-27AA79BBB81A}" type="pres">
      <dgm:prSet presAssocID="{F15ED84E-7F33-4210-AA0B-C79CA3399A4E}" presName="vSp" presStyleCnt="0"/>
      <dgm:spPr/>
    </dgm:pt>
    <dgm:pt modelId="{6AF2F73C-AA14-4B44-A104-3A6A20EC7966}" type="pres">
      <dgm:prSet presAssocID="{747A5248-2F43-475E-B704-4458EC7A9559}" presName="horFlow" presStyleCnt="0"/>
      <dgm:spPr/>
    </dgm:pt>
    <dgm:pt modelId="{6F3AF52C-DEAD-493B-8B69-758CE5EEE96A}" type="pres">
      <dgm:prSet presAssocID="{747A5248-2F43-475E-B704-4458EC7A9559}" presName="bigChev" presStyleLbl="node1" presStyleIdx="1" presStyleCnt="7" custScaleX="196888"/>
      <dgm:spPr/>
      <dgm:t>
        <a:bodyPr/>
        <a:lstStyle/>
        <a:p>
          <a:endParaRPr lang="ru-RU"/>
        </a:p>
      </dgm:t>
    </dgm:pt>
    <dgm:pt modelId="{CDD74B03-2654-4AD7-ACA7-B7C973865A49}" type="pres">
      <dgm:prSet presAssocID="{F0DA8258-F484-4DA4-A027-1B49BC2ACE04}" presName="parTrans" presStyleCnt="0"/>
      <dgm:spPr/>
    </dgm:pt>
    <dgm:pt modelId="{141F32CF-0270-4615-84E6-52058DC00123}" type="pres">
      <dgm:prSet presAssocID="{8980FBE3-419E-4DEC-A5D1-8CF0D64B1AFE}" presName="node" presStyleLbl="alignAccFollowNode1" presStyleIdx="1" presStyleCnt="5" custScaleX="293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A60FF-444C-4EF6-A827-376795D8D74A}" type="pres">
      <dgm:prSet presAssocID="{747A5248-2F43-475E-B704-4458EC7A9559}" presName="vSp" presStyleCnt="0"/>
      <dgm:spPr/>
    </dgm:pt>
    <dgm:pt modelId="{77F07E82-7295-4AD6-A6A1-D43522906857}" type="pres">
      <dgm:prSet presAssocID="{B9D0CD88-FC02-43D2-9237-A2C203BDE488}" presName="horFlow" presStyleCnt="0"/>
      <dgm:spPr/>
    </dgm:pt>
    <dgm:pt modelId="{4F38EB67-CE4A-4AB3-A282-AD572AA8F22E}" type="pres">
      <dgm:prSet presAssocID="{B9D0CD88-FC02-43D2-9237-A2C203BDE488}" presName="bigChev" presStyleLbl="node1" presStyleIdx="2" presStyleCnt="7" custScaleX="196888"/>
      <dgm:spPr/>
      <dgm:t>
        <a:bodyPr/>
        <a:lstStyle/>
        <a:p>
          <a:endParaRPr lang="ru-RU"/>
        </a:p>
      </dgm:t>
    </dgm:pt>
    <dgm:pt modelId="{D9AB5194-8C6A-418A-AE6A-DAD3CE789ECF}" type="pres">
      <dgm:prSet presAssocID="{B8747990-EF59-4EAA-8A04-9CA9084E35AD}" presName="parTrans" presStyleCnt="0"/>
      <dgm:spPr/>
    </dgm:pt>
    <dgm:pt modelId="{4DCFF134-C374-4890-830E-7903782DFB15}" type="pres">
      <dgm:prSet presAssocID="{8B844A70-CAA3-4750-A4D9-EE8393522020}" presName="node" presStyleLbl="alignAccFollowNode1" presStyleIdx="2" presStyleCnt="5" custScaleX="292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59168B-B241-4558-9A38-9C2B096E1AE9}" type="pres">
      <dgm:prSet presAssocID="{B9D0CD88-FC02-43D2-9237-A2C203BDE488}" presName="vSp" presStyleCnt="0"/>
      <dgm:spPr/>
    </dgm:pt>
    <dgm:pt modelId="{22EB3455-413B-417D-AE3A-F45D3442C75B}" type="pres">
      <dgm:prSet presAssocID="{BA99A1EB-0E25-466E-8D0D-B2E4D92D1202}" presName="horFlow" presStyleCnt="0"/>
      <dgm:spPr/>
    </dgm:pt>
    <dgm:pt modelId="{E4D91FB9-8CE4-4294-BAF3-584DB090C8A0}" type="pres">
      <dgm:prSet presAssocID="{BA99A1EB-0E25-466E-8D0D-B2E4D92D1202}" presName="bigChev" presStyleLbl="node1" presStyleIdx="3" presStyleCnt="7" custScaleX="196888"/>
      <dgm:spPr/>
      <dgm:t>
        <a:bodyPr/>
        <a:lstStyle/>
        <a:p>
          <a:endParaRPr lang="ru-RU"/>
        </a:p>
      </dgm:t>
    </dgm:pt>
    <dgm:pt modelId="{B63A8464-46EB-41C1-8130-181D20A3E2FA}" type="pres">
      <dgm:prSet presAssocID="{75CDF857-0F72-4009-B1FF-2F69986803DE}" presName="parTrans" presStyleCnt="0"/>
      <dgm:spPr/>
    </dgm:pt>
    <dgm:pt modelId="{3F0CB102-C57B-4061-9EF5-A9E4A4E8CE52}" type="pres">
      <dgm:prSet presAssocID="{AD9E489D-C890-46F0-9ECE-99DC51D1185C}" presName="node" presStyleLbl="alignAccFollowNode1" presStyleIdx="3" presStyleCnt="5" custScaleX="292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5963C-A8C5-4464-B80F-35F1FFBEAFB6}" type="pres">
      <dgm:prSet presAssocID="{BA99A1EB-0E25-466E-8D0D-B2E4D92D1202}" presName="vSp" presStyleCnt="0"/>
      <dgm:spPr/>
    </dgm:pt>
    <dgm:pt modelId="{F7FE8765-3DF7-4F56-A3BD-390AD01575E4}" type="pres">
      <dgm:prSet presAssocID="{6631B4A1-A96D-4FA1-BE33-2AB87BDA3988}" presName="horFlow" presStyleCnt="0"/>
      <dgm:spPr/>
    </dgm:pt>
    <dgm:pt modelId="{35C16FC7-9FDA-46FF-B222-986F2CA6C92F}" type="pres">
      <dgm:prSet presAssocID="{6631B4A1-A96D-4FA1-BE33-2AB87BDA3988}" presName="bigChev" presStyleLbl="node1" presStyleIdx="4" presStyleCnt="7" custScaleX="196888"/>
      <dgm:spPr/>
      <dgm:t>
        <a:bodyPr/>
        <a:lstStyle/>
        <a:p>
          <a:endParaRPr lang="ru-RU"/>
        </a:p>
      </dgm:t>
    </dgm:pt>
    <dgm:pt modelId="{E3CB0DA6-7AA4-4344-82F1-912D255F84E2}" type="pres">
      <dgm:prSet presAssocID="{CB5613BF-295E-4A0B-B2A1-BD622DAAB12D}" presName="parTrans" presStyleCnt="0"/>
      <dgm:spPr/>
    </dgm:pt>
    <dgm:pt modelId="{2C36A073-F84A-49FD-B447-9BE26E9A4E26}" type="pres">
      <dgm:prSet presAssocID="{CD5FBE1A-0F36-46D9-8808-F2C4C195DDB7}" presName="node" presStyleLbl="alignAccFollowNode1" presStyleIdx="4" presStyleCnt="5" custScaleX="292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74896-885C-4C87-B4C3-673B008E56CC}" type="pres">
      <dgm:prSet presAssocID="{6631B4A1-A96D-4FA1-BE33-2AB87BDA3988}" presName="vSp" presStyleCnt="0"/>
      <dgm:spPr/>
    </dgm:pt>
    <dgm:pt modelId="{31FA20FA-3720-42DC-B0D4-48F499C80CCB}" type="pres">
      <dgm:prSet presAssocID="{8908113C-6BB1-4406-8DA7-39338582D823}" presName="horFlow" presStyleCnt="0"/>
      <dgm:spPr/>
    </dgm:pt>
    <dgm:pt modelId="{45CEDBEC-D445-48A6-AC76-A7D4D45CCE82}" type="pres">
      <dgm:prSet presAssocID="{8908113C-6BB1-4406-8DA7-39338582D823}" presName="bigChev" presStyleLbl="node1" presStyleIdx="5" presStyleCnt="7" custScaleX="432188"/>
      <dgm:spPr/>
      <dgm:t>
        <a:bodyPr/>
        <a:lstStyle/>
        <a:p>
          <a:endParaRPr lang="ru-RU"/>
        </a:p>
      </dgm:t>
    </dgm:pt>
    <dgm:pt modelId="{229FC91D-DDBB-4BDA-9737-FE729FAAAF24}" type="pres">
      <dgm:prSet presAssocID="{8908113C-6BB1-4406-8DA7-39338582D823}" presName="vSp" presStyleCnt="0"/>
      <dgm:spPr/>
    </dgm:pt>
    <dgm:pt modelId="{14158FFF-EFEF-4CE8-873D-CD7AD7836ABD}" type="pres">
      <dgm:prSet presAssocID="{5B2D18C4-0515-4EF8-B086-723D4B0E2EFE}" presName="horFlow" presStyleCnt="0"/>
      <dgm:spPr/>
    </dgm:pt>
    <dgm:pt modelId="{8AF87CD6-8549-44C1-B381-00D8BE6529A7}" type="pres">
      <dgm:prSet presAssocID="{5B2D18C4-0515-4EF8-B086-723D4B0E2EFE}" presName="bigChev" presStyleLbl="node1" presStyleIdx="6" presStyleCnt="7" custScaleX="429276"/>
      <dgm:spPr/>
      <dgm:t>
        <a:bodyPr/>
        <a:lstStyle/>
        <a:p>
          <a:endParaRPr lang="ru-RU"/>
        </a:p>
      </dgm:t>
    </dgm:pt>
  </dgm:ptLst>
  <dgm:cxnLst>
    <dgm:cxn modelId="{468F1F93-4484-4A50-8427-6C078C93B5AF}" type="presOf" srcId="{8908113C-6BB1-4406-8DA7-39338582D823}" destId="{45CEDBEC-D445-48A6-AC76-A7D4D45CCE82}" srcOrd="0" destOrd="0" presId="urn:microsoft.com/office/officeart/2005/8/layout/lProcess3"/>
    <dgm:cxn modelId="{3D4CBEF6-A8CC-46B3-9AAC-2CB660863595}" type="presOf" srcId="{B435E7F9-47A2-40DD-8D81-7BB087D0C75C}" destId="{39905C70-886F-4E05-89F1-4B8DC332D2F9}" srcOrd="0" destOrd="0" presId="urn:microsoft.com/office/officeart/2005/8/layout/lProcess3"/>
    <dgm:cxn modelId="{07869D10-BB52-4D5E-A776-762985FC685D}" srcId="{6FD58EEC-86E0-4B4A-AAB5-525A99FFF9FC}" destId="{F15ED84E-7F33-4210-AA0B-C79CA3399A4E}" srcOrd="0" destOrd="0" parTransId="{D5EBE9A0-A490-4B53-B83C-FCA91C3B603C}" sibTransId="{AAC5DA0C-7BFC-4143-A4C8-4A4C6197E6DA}"/>
    <dgm:cxn modelId="{904A8837-09AA-4718-A9BA-626334F86341}" srcId="{6FD58EEC-86E0-4B4A-AAB5-525A99FFF9FC}" destId="{B9D0CD88-FC02-43D2-9237-A2C203BDE488}" srcOrd="2" destOrd="0" parTransId="{D60281DA-64B7-4ABA-8D6B-2DBA911110E8}" sibTransId="{54C8A53A-3C73-4E11-A313-EB620F3D7112}"/>
    <dgm:cxn modelId="{2BF19E46-E511-4B09-A51D-6EE9E07B34E8}" type="presOf" srcId="{6FD58EEC-86E0-4B4A-AAB5-525A99FFF9FC}" destId="{05BAE23A-9325-45E8-8645-8533D50C7291}" srcOrd="0" destOrd="0" presId="urn:microsoft.com/office/officeart/2005/8/layout/lProcess3"/>
    <dgm:cxn modelId="{935BCE0A-A660-484F-B3F3-6AC0DECA2B45}" srcId="{6FD58EEC-86E0-4B4A-AAB5-525A99FFF9FC}" destId="{BA99A1EB-0E25-466E-8D0D-B2E4D92D1202}" srcOrd="3" destOrd="0" parTransId="{1B44CC59-ACB3-40B7-B41A-CCFBBCB0C102}" sibTransId="{EC8DC82C-2E34-4C17-9F2E-A9337C95AA64}"/>
    <dgm:cxn modelId="{5C166FA5-4AA6-4548-B897-547AA9130E81}" type="presOf" srcId="{BA99A1EB-0E25-466E-8D0D-B2E4D92D1202}" destId="{E4D91FB9-8CE4-4294-BAF3-584DB090C8A0}" srcOrd="0" destOrd="0" presId="urn:microsoft.com/office/officeart/2005/8/layout/lProcess3"/>
    <dgm:cxn modelId="{5871E63C-ABDB-44FB-9F18-8EF17096097A}" srcId="{6FD58EEC-86E0-4B4A-AAB5-525A99FFF9FC}" destId="{6631B4A1-A96D-4FA1-BE33-2AB87BDA3988}" srcOrd="4" destOrd="0" parTransId="{112CECFF-440E-49F9-92CE-C1540F7897D0}" sibTransId="{2B70D3F4-F2D1-4649-9EF8-ADEB2439EE28}"/>
    <dgm:cxn modelId="{1B9932B9-AC5A-464B-9C9B-F64F31F878A7}" srcId="{6631B4A1-A96D-4FA1-BE33-2AB87BDA3988}" destId="{CD5FBE1A-0F36-46D9-8808-F2C4C195DDB7}" srcOrd="0" destOrd="0" parTransId="{CB5613BF-295E-4A0B-B2A1-BD622DAAB12D}" sibTransId="{C2DF6CF3-EAB3-4E84-9976-E20D8DFACFA0}"/>
    <dgm:cxn modelId="{2A8BECF4-ECE1-4E71-B8B5-08B0EEF67156}" type="presOf" srcId="{AD9E489D-C890-46F0-9ECE-99DC51D1185C}" destId="{3F0CB102-C57B-4061-9EF5-A9E4A4E8CE52}" srcOrd="0" destOrd="0" presId="urn:microsoft.com/office/officeart/2005/8/layout/lProcess3"/>
    <dgm:cxn modelId="{3B77287E-314F-4FBD-9F0D-5558A930EDEA}" type="presOf" srcId="{747A5248-2F43-475E-B704-4458EC7A9559}" destId="{6F3AF52C-DEAD-493B-8B69-758CE5EEE96A}" srcOrd="0" destOrd="0" presId="urn:microsoft.com/office/officeart/2005/8/layout/lProcess3"/>
    <dgm:cxn modelId="{8253F910-F36F-4A71-A8DA-76CA05569D3E}" srcId="{6FD58EEC-86E0-4B4A-AAB5-525A99FFF9FC}" destId="{5B2D18C4-0515-4EF8-B086-723D4B0E2EFE}" srcOrd="6" destOrd="0" parTransId="{44C87136-FD84-4F8B-B93C-7F695F4AF959}" sibTransId="{F70CB94F-97D1-4738-B49A-15A5B87DA6B5}"/>
    <dgm:cxn modelId="{338A0C9B-CBB5-4BDD-964F-E1B40A0F7E66}" type="presOf" srcId="{5B2D18C4-0515-4EF8-B086-723D4B0E2EFE}" destId="{8AF87CD6-8549-44C1-B381-00D8BE6529A7}" srcOrd="0" destOrd="0" presId="urn:microsoft.com/office/officeart/2005/8/layout/lProcess3"/>
    <dgm:cxn modelId="{6274976B-5AE1-4D42-91CD-07E625DFF2FD}" type="presOf" srcId="{CD5FBE1A-0F36-46D9-8808-F2C4C195DDB7}" destId="{2C36A073-F84A-49FD-B447-9BE26E9A4E26}" srcOrd="0" destOrd="0" presId="urn:microsoft.com/office/officeart/2005/8/layout/lProcess3"/>
    <dgm:cxn modelId="{848A7ACB-125D-4545-B26E-4D4F6FBE36FF}" type="presOf" srcId="{6631B4A1-A96D-4FA1-BE33-2AB87BDA3988}" destId="{35C16FC7-9FDA-46FF-B222-986F2CA6C92F}" srcOrd="0" destOrd="0" presId="urn:microsoft.com/office/officeart/2005/8/layout/lProcess3"/>
    <dgm:cxn modelId="{7AE3D793-53AC-4BA9-8806-C5447F44A618}" srcId="{B9D0CD88-FC02-43D2-9237-A2C203BDE488}" destId="{8B844A70-CAA3-4750-A4D9-EE8393522020}" srcOrd="0" destOrd="0" parTransId="{B8747990-EF59-4EAA-8A04-9CA9084E35AD}" sibTransId="{F47BA123-2FFF-4E93-9885-81A447097512}"/>
    <dgm:cxn modelId="{FECE0142-EF9A-40BE-8F48-28D511BFDEFB}" type="presOf" srcId="{F15ED84E-7F33-4210-AA0B-C79CA3399A4E}" destId="{0EC1490E-7C53-4F9F-979A-31BC1702F16E}" srcOrd="0" destOrd="0" presId="urn:microsoft.com/office/officeart/2005/8/layout/lProcess3"/>
    <dgm:cxn modelId="{7B35A049-3721-451D-9FDA-DB51B7DBE0E4}" srcId="{747A5248-2F43-475E-B704-4458EC7A9559}" destId="{8980FBE3-419E-4DEC-A5D1-8CF0D64B1AFE}" srcOrd="0" destOrd="0" parTransId="{F0DA8258-F484-4DA4-A027-1B49BC2ACE04}" sibTransId="{3A309D79-E9D7-473F-A189-01118ADF7664}"/>
    <dgm:cxn modelId="{E813EA76-7059-4CAE-8035-79C8DCABC868}" srcId="{6FD58EEC-86E0-4B4A-AAB5-525A99FFF9FC}" destId="{747A5248-2F43-475E-B704-4458EC7A9559}" srcOrd="1" destOrd="0" parTransId="{EDD2A327-F793-4041-A812-E9E1E9F1956C}" sibTransId="{27744CA4-C1D5-4C2D-86C3-A8E1A5C1E70A}"/>
    <dgm:cxn modelId="{BB626E45-961B-4692-889E-C46B95889E63}" srcId="{BA99A1EB-0E25-466E-8D0D-B2E4D92D1202}" destId="{AD9E489D-C890-46F0-9ECE-99DC51D1185C}" srcOrd="0" destOrd="0" parTransId="{75CDF857-0F72-4009-B1FF-2F69986803DE}" sibTransId="{D08C7C89-3892-43EC-BDF0-57B87F50D471}"/>
    <dgm:cxn modelId="{CDD4A7FE-C011-43F8-921B-74399A11FA98}" type="presOf" srcId="{8980FBE3-419E-4DEC-A5D1-8CF0D64B1AFE}" destId="{141F32CF-0270-4615-84E6-52058DC00123}" srcOrd="0" destOrd="0" presId="urn:microsoft.com/office/officeart/2005/8/layout/lProcess3"/>
    <dgm:cxn modelId="{95CE634D-9114-4AA1-8DA8-8C5855D3ABFA}" type="presOf" srcId="{B9D0CD88-FC02-43D2-9237-A2C203BDE488}" destId="{4F38EB67-CE4A-4AB3-A282-AD572AA8F22E}" srcOrd="0" destOrd="0" presId="urn:microsoft.com/office/officeart/2005/8/layout/lProcess3"/>
    <dgm:cxn modelId="{DE3E6F48-0DBA-45FC-BB3F-8DF373F723E9}" srcId="{6FD58EEC-86E0-4B4A-AAB5-525A99FFF9FC}" destId="{8908113C-6BB1-4406-8DA7-39338582D823}" srcOrd="5" destOrd="0" parTransId="{7A117ED3-B841-465B-96E0-24965CF71724}" sibTransId="{3F1FC91E-C00B-48E0-808B-25BFCEF8BA06}"/>
    <dgm:cxn modelId="{302B8A09-8F02-4DD4-B3ED-11ED2CA374E2}" type="presOf" srcId="{8B844A70-CAA3-4750-A4D9-EE8393522020}" destId="{4DCFF134-C374-4890-830E-7903782DFB15}" srcOrd="0" destOrd="0" presId="urn:microsoft.com/office/officeart/2005/8/layout/lProcess3"/>
    <dgm:cxn modelId="{938C9D51-2E97-416A-B827-C7B4916FFDDD}" srcId="{F15ED84E-7F33-4210-AA0B-C79CA3399A4E}" destId="{B435E7F9-47A2-40DD-8D81-7BB087D0C75C}" srcOrd="0" destOrd="0" parTransId="{1A748774-7AA4-48E6-A63F-8E93539203B0}" sibTransId="{C1F96F73-8A34-4BD2-87E6-86A1E0184A84}"/>
    <dgm:cxn modelId="{C56BDC4F-F89E-448F-B2AB-FEB1DAE8A1A2}" type="presParOf" srcId="{05BAE23A-9325-45E8-8645-8533D50C7291}" destId="{592BF764-A689-4EA4-BFB1-7E681A030C1F}" srcOrd="0" destOrd="0" presId="urn:microsoft.com/office/officeart/2005/8/layout/lProcess3"/>
    <dgm:cxn modelId="{AF90110F-095E-4EF0-95BE-AC1BC58FD490}" type="presParOf" srcId="{592BF764-A689-4EA4-BFB1-7E681A030C1F}" destId="{0EC1490E-7C53-4F9F-979A-31BC1702F16E}" srcOrd="0" destOrd="0" presId="urn:microsoft.com/office/officeart/2005/8/layout/lProcess3"/>
    <dgm:cxn modelId="{41C66C71-4E16-4514-9D8D-120A2B5A51D1}" type="presParOf" srcId="{592BF764-A689-4EA4-BFB1-7E681A030C1F}" destId="{FC39CA39-A396-4D57-B496-9C0957DF1E30}" srcOrd="1" destOrd="0" presId="urn:microsoft.com/office/officeart/2005/8/layout/lProcess3"/>
    <dgm:cxn modelId="{5422958D-846D-4196-8171-B3D804E5DC0A}" type="presParOf" srcId="{592BF764-A689-4EA4-BFB1-7E681A030C1F}" destId="{39905C70-886F-4E05-89F1-4B8DC332D2F9}" srcOrd="2" destOrd="0" presId="urn:microsoft.com/office/officeart/2005/8/layout/lProcess3"/>
    <dgm:cxn modelId="{B4895BA2-4FDE-4200-85B2-1CAC44FD1007}" type="presParOf" srcId="{05BAE23A-9325-45E8-8645-8533D50C7291}" destId="{2ABA51F7-92C5-4478-8351-27AA79BBB81A}" srcOrd="1" destOrd="0" presId="urn:microsoft.com/office/officeart/2005/8/layout/lProcess3"/>
    <dgm:cxn modelId="{393CAD01-47A7-4DEB-866B-34DFE18CFFEA}" type="presParOf" srcId="{05BAE23A-9325-45E8-8645-8533D50C7291}" destId="{6AF2F73C-AA14-4B44-A104-3A6A20EC7966}" srcOrd="2" destOrd="0" presId="urn:microsoft.com/office/officeart/2005/8/layout/lProcess3"/>
    <dgm:cxn modelId="{5F7A27DE-533B-4D5F-AD8F-802E7EBF7265}" type="presParOf" srcId="{6AF2F73C-AA14-4B44-A104-3A6A20EC7966}" destId="{6F3AF52C-DEAD-493B-8B69-758CE5EEE96A}" srcOrd="0" destOrd="0" presId="urn:microsoft.com/office/officeart/2005/8/layout/lProcess3"/>
    <dgm:cxn modelId="{E19E324E-1A7E-4EAA-9B83-6B1B668D82D1}" type="presParOf" srcId="{6AF2F73C-AA14-4B44-A104-3A6A20EC7966}" destId="{CDD74B03-2654-4AD7-ACA7-B7C973865A49}" srcOrd="1" destOrd="0" presId="urn:microsoft.com/office/officeart/2005/8/layout/lProcess3"/>
    <dgm:cxn modelId="{378DE923-8B71-4B9C-8BFA-E3C661C64322}" type="presParOf" srcId="{6AF2F73C-AA14-4B44-A104-3A6A20EC7966}" destId="{141F32CF-0270-4615-84E6-52058DC00123}" srcOrd="2" destOrd="0" presId="urn:microsoft.com/office/officeart/2005/8/layout/lProcess3"/>
    <dgm:cxn modelId="{85579A5B-73B7-450D-86D7-B39A1494989B}" type="presParOf" srcId="{05BAE23A-9325-45E8-8645-8533D50C7291}" destId="{E41A60FF-444C-4EF6-A827-376795D8D74A}" srcOrd="3" destOrd="0" presId="urn:microsoft.com/office/officeart/2005/8/layout/lProcess3"/>
    <dgm:cxn modelId="{44A48E87-7D32-4295-86D8-805D7A2C7987}" type="presParOf" srcId="{05BAE23A-9325-45E8-8645-8533D50C7291}" destId="{77F07E82-7295-4AD6-A6A1-D43522906857}" srcOrd="4" destOrd="0" presId="urn:microsoft.com/office/officeart/2005/8/layout/lProcess3"/>
    <dgm:cxn modelId="{77458972-613D-437D-A16C-12BE014B7F0E}" type="presParOf" srcId="{77F07E82-7295-4AD6-A6A1-D43522906857}" destId="{4F38EB67-CE4A-4AB3-A282-AD572AA8F22E}" srcOrd="0" destOrd="0" presId="urn:microsoft.com/office/officeart/2005/8/layout/lProcess3"/>
    <dgm:cxn modelId="{B0FD34F7-351C-4F39-AE58-40084F2962CC}" type="presParOf" srcId="{77F07E82-7295-4AD6-A6A1-D43522906857}" destId="{D9AB5194-8C6A-418A-AE6A-DAD3CE789ECF}" srcOrd="1" destOrd="0" presId="urn:microsoft.com/office/officeart/2005/8/layout/lProcess3"/>
    <dgm:cxn modelId="{8EDCA239-810F-484C-B244-4B617A542103}" type="presParOf" srcId="{77F07E82-7295-4AD6-A6A1-D43522906857}" destId="{4DCFF134-C374-4890-830E-7903782DFB15}" srcOrd="2" destOrd="0" presId="urn:microsoft.com/office/officeart/2005/8/layout/lProcess3"/>
    <dgm:cxn modelId="{072FF044-8984-444C-AF7B-B0A211DC0E0B}" type="presParOf" srcId="{05BAE23A-9325-45E8-8645-8533D50C7291}" destId="{A259168B-B241-4558-9A38-9C2B096E1AE9}" srcOrd="5" destOrd="0" presId="urn:microsoft.com/office/officeart/2005/8/layout/lProcess3"/>
    <dgm:cxn modelId="{28B17236-F53E-45AE-A648-3BFBC61947DF}" type="presParOf" srcId="{05BAE23A-9325-45E8-8645-8533D50C7291}" destId="{22EB3455-413B-417D-AE3A-F45D3442C75B}" srcOrd="6" destOrd="0" presId="urn:microsoft.com/office/officeart/2005/8/layout/lProcess3"/>
    <dgm:cxn modelId="{372558BA-5132-4C4A-9DAB-413930EA63B6}" type="presParOf" srcId="{22EB3455-413B-417D-AE3A-F45D3442C75B}" destId="{E4D91FB9-8CE4-4294-BAF3-584DB090C8A0}" srcOrd="0" destOrd="0" presId="urn:microsoft.com/office/officeart/2005/8/layout/lProcess3"/>
    <dgm:cxn modelId="{EDED5CD1-F784-4892-82BE-0B5D7B8CAE43}" type="presParOf" srcId="{22EB3455-413B-417D-AE3A-F45D3442C75B}" destId="{B63A8464-46EB-41C1-8130-181D20A3E2FA}" srcOrd="1" destOrd="0" presId="urn:microsoft.com/office/officeart/2005/8/layout/lProcess3"/>
    <dgm:cxn modelId="{F61FBC64-964B-4842-96DD-5D69DC05E7CA}" type="presParOf" srcId="{22EB3455-413B-417D-AE3A-F45D3442C75B}" destId="{3F0CB102-C57B-4061-9EF5-A9E4A4E8CE52}" srcOrd="2" destOrd="0" presId="urn:microsoft.com/office/officeart/2005/8/layout/lProcess3"/>
    <dgm:cxn modelId="{400D02CE-79DD-4D88-80E8-18BDC8C97D88}" type="presParOf" srcId="{05BAE23A-9325-45E8-8645-8533D50C7291}" destId="{27B5963C-A8C5-4464-B80F-35F1FFBEAFB6}" srcOrd="7" destOrd="0" presId="urn:microsoft.com/office/officeart/2005/8/layout/lProcess3"/>
    <dgm:cxn modelId="{683D7F43-E279-4A81-911A-67362A5192F7}" type="presParOf" srcId="{05BAE23A-9325-45E8-8645-8533D50C7291}" destId="{F7FE8765-3DF7-4F56-A3BD-390AD01575E4}" srcOrd="8" destOrd="0" presId="urn:microsoft.com/office/officeart/2005/8/layout/lProcess3"/>
    <dgm:cxn modelId="{3A86C838-8055-4948-BD67-818B9CE6AD99}" type="presParOf" srcId="{F7FE8765-3DF7-4F56-A3BD-390AD01575E4}" destId="{35C16FC7-9FDA-46FF-B222-986F2CA6C92F}" srcOrd="0" destOrd="0" presId="urn:microsoft.com/office/officeart/2005/8/layout/lProcess3"/>
    <dgm:cxn modelId="{31C7BFD0-AD7A-45BF-81EC-2684A72B1961}" type="presParOf" srcId="{F7FE8765-3DF7-4F56-A3BD-390AD01575E4}" destId="{E3CB0DA6-7AA4-4344-82F1-912D255F84E2}" srcOrd="1" destOrd="0" presId="urn:microsoft.com/office/officeart/2005/8/layout/lProcess3"/>
    <dgm:cxn modelId="{7E556E28-6721-4BCD-A7EB-D420DF7553CD}" type="presParOf" srcId="{F7FE8765-3DF7-4F56-A3BD-390AD01575E4}" destId="{2C36A073-F84A-49FD-B447-9BE26E9A4E26}" srcOrd="2" destOrd="0" presId="urn:microsoft.com/office/officeart/2005/8/layout/lProcess3"/>
    <dgm:cxn modelId="{92E6F754-1390-402A-9D1E-3B18B0A07E7B}" type="presParOf" srcId="{05BAE23A-9325-45E8-8645-8533D50C7291}" destId="{4B374896-885C-4C87-B4C3-673B008E56CC}" srcOrd="9" destOrd="0" presId="urn:microsoft.com/office/officeart/2005/8/layout/lProcess3"/>
    <dgm:cxn modelId="{99F0D86A-FDCB-45F4-8878-1FFECDD27EA9}" type="presParOf" srcId="{05BAE23A-9325-45E8-8645-8533D50C7291}" destId="{31FA20FA-3720-42DC-B0D4-48F499C80CCB}" srcOrd="10" destOrd="0" presId="urn:microsoft.com/office/officeart/2005/8/layout/lProcess3"/>
    <dgm:cxn modelId="{9C0A09C4-2D3C-4E5D-BB9B-849F1BE0D829}" type="presParOf" srcId="{31FA20FA-3720-42DC-B0D4-48F499C80CCB}" destId="{45CEDBEC-D445-48A6-AC76-A7D4D45CCE82}" srcOrd="0" destOrd="0" presId="urn:microsoft.com/office/officeart/2005/8/layout/lProcess3"/>
    <dgm:cxn modelId="{DAD98669-CF29-4ADA-924B-4E2168BA40E4}" type="presParOf" srcId="{05BAE23A-9325-45E8-8645-8533D50C7291}" destId="{229FC91D-DDBB-4BDA-9737-FE729FAAAF24}" srcOrd="11" destOrd="0" presId="urn:microsoft.com/office/officeart/2005/8/layout/lProcess3"/>
    <dgm:cxn modelId="{19616AAC-BCF1-4BB8-B367-ACDB7F376950}" type="presParOf" srcId="{05BAE23A-9325-45E8-8645-8533D50C7291}" destId="{14158FFF-EFEF-4CE8-873D-CD7AD7836ABD}" srcOrd="12" destOrd="0" presId="urn:microsoft.com/office/officeart/2005/8/layout/lProcess3"/>
    <dgm:cxn modelId="{DFBCD3A5-A9A3-4951-B4E5-0E992C04A1D1}" type="presParOf" srcId="{14158FFF-EFEF-4CE8-873D-CD7AD7836ABD}" destId="{8AF87CD6-8549-44C1-B381-00D8BE6529A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1B1B5E-85DE-4867-88F1-FDE9BB48205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645334-B4DF-4E34-ABE6-3CF3A318473D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Неэффективная образовательная организация</a:t>
          </a:r>
          <a:endParaRPr lang="ru-RU" dirty="0"/>
        </a:p>
      </dgm:t>
    </dgm:pt>
    <dgm:pt modelId="{9546AFBD-4FB6-4B36-A7E7-3C5D2B24B32F}" type="parTrans" cxnId="{F10A0AE0-EA2F-4C7A-9435-6D84B7FAEE68}">
      <dgm:prSet/>
      <dgm:spPr/>
      <dgm:t>
        <a:bodyPr/>
        <a:lstStyle/>
        <a:p>
          <a:endParaRPr lang="ru-RU"/>
        </a:p>
      </dgm:t>
    </dgm:pt>
    <dgm:pt modelId="{909835C7-86FC-44A1-8901-8A8594D7E456}" type="sibTrans" cxnId="{F10A0AE0-EA2F-4C7A-9435-6D84B7FAEE68}">
      <dgm:prSet/>
      <dgm:spPr/>
      <dgm:t>
        <a:bodyPr/>
        <a:lstStyle/>
        <a:p>
          <a:endParaRPr lang="ru-RU"/>
        </a:p>
      </dgm:t>
    </dgm:pt>
    <dgm:pt modelId="{FF76F4E4-8531-414C-913C-963C7D0B0094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ru-RU" dirty="0" smtClean="0"/>
            <a:t>государственная</a:t>
          </a:r>
          <a:endParaRPr lang="ru-RU" dirty="0"/>
        </a:p>
      </dgm:t>
    </dgm:pt>
    <dgm:pt modelId="{32636869-9B1C-4E1D-A5AB-3667E1C19360}" type="parTrans" cxnId="{04870952-FB76-4B10-A2B0-FAEA8038C4DC}">
      <dgm:prSet/>
      <dgm:spPr/>
      <dgm:t>
        <a:bodyPr/>
        <a:lstStyle/>
        <a:p>
          <a:endParaRPr lang="ru-RU"/>
        </a:p>
      </dgm:t>
    </dgm:pt>
    <dgm:pt modelId="{21801B26-9965-4165-AB46-EF7311A46D64}" type="sibTrans" cxnId="{04870952-FB76-4B10-A2B0-FAEA8038C4DC}">
      <dgm:prSet/>
      <dgm:spPr/>
      <dgm:t>
        <a:bodyPr/>
        <a:lstStyle/>
        <a:p>
          <a:endParaRPr lang="ru-RU"/>
        </a:p>
      </dgm:t>
    </dgm:pt>
    <dgm:pt modelId="{A4189AEF-0EF9-4439-B9DC-119BD8C7122A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ru-RU" dirty="0" smtClean="0"/>
            <a:t>негосударственная</a:t>
          </a:r>
          <a:endParaRPr lang="ru-RU" dirty="0"/>
        </a:p>
      </dgm:t>
    </dgm:pt>
    <dgm:pt modelId="{7601EEB7-7D53-4003-935C-76C3B0E559AC}" type="parTrans" cxnId="{68C0AF47-B349-43B5-9C8F-DF5BAAACF007}">
      <dgm:prSet/>
      <dgm:spPr/>
      <dgm:t>
        <a:bodyPr/>
        <a:lstStyle/>
        <a:p>
          <a:endParaRPr lang="ru-RU"/>
        </a:p>
      </dgm:t>
    </dgm:pt>
    <dgm:pt modelId="{5B36AD30-7D1D-4B24-9AE7-1F385BD05A4E}" type="sibTrans" cxnId="{68C0AF47-B349-43B5-9C8F-DF5BAAACF007}">
      <dgm:prSet/>
      <dgm:spPr/>
      <dgm:t>
        <a:bodyPr/>
        <a:lstStyle/>
        <a:p>
          <a:endParaRPr lang="ru-RU"/>
        </a:p>
      </dgm:t>
    </dgm:pt>
    <dgm:pt modelId="{0F49CDB3-82DF-4887-B053-FCB3703E12F7}" type="pres">
      <dgm:prSet presAssocID="{9A1B1B5E-85DE-4867-88F1-FDE9BB48205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3121F52-2D6F-4AE2-A373-0AB2932292CC}" type="pres">
      <dgm:prSet presAssocID="{FE645334-B4DF-4E34-ABE6-3CF3A318473D}" presName="hierRoot1" presStyleCnt="0">
        <dgm:presLayoutVars>
          <dgm:hierBranch val="init"/>
        </dgm:presLayoutVars>
      </dgm:prSet>
      <dgm:spPr/>
    </dgm:pt>
    <dgm:pt modelId="{252FEA48-BF94-43F6-A76D-CE4152AC20FB}" type="pres">
      <dgm:prSet presAssocID="{FE645334-B4DF-4E34-ABE6-3CF3A318473D}" presName="rootComposite1" presStyleCnt="0"/>
      <dgm:spPr/>
    </dgm:pt>
    <dgm:pt modelId="{37EE20A7-B72D-469C-BB8F-4507828356C5}" type="pres">
      <dgm:prSet presAssocID="{FE645334-B4DF-4E34-ABE6-3CF3A318473D}" presName="rootText1" presStyleLbl="node0" presStyleIdx="0" presStyleCnt="1" custScaleX="195627" custScaleY="635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8CCE73-A703-415D-A29E-86A2937213E1}" type="pres">
      <dgm:prSet presAssocID="{FE645334-B4DF-4E34-ABE6-3CF3A318473D}" presName="rootConnector1" presStyleLbl="node1" presStyleIdx="0" presStyleCnt="0"/>
      <dgm:spPr/>
    </dgm:pt>
    <dgm:pt modelId="{BBB437C4-C40A-4624-AF06-8E2F7364B632}" type="pres">
      <dgm:prSet presAssocID="{FE645334-B4DF-4E34-ABE6-3CF3A318473D}" presName="hierChild2" presStyleCnt="0"/>
      <dgm:spPr/>
    </dgm:pt>
    <dgm:pt modelId="{4267507A-F029-437E-AA65-DF6E8C41C61A}" type="pres">
      <dgm:prSet presAssocID="{32636869-9B1C-4E1D-A5AB-3667E1C19360}" presName="Name37" presStyleLbl="parChTrans1D2" presStyleIdx="0" presStyleCnt="2"/>
      <dgm:spPr/>
    </dgm:pt>
    <dgm:pt modelId="{3138A6F4-EF06-4570-9A3F-AB620AE7487C}" type="pres">
      <dgm:prSet presAssocID="{FF76F4E4-8531-414C-913C-963C7D0B0094}" presName="hierRoot2" presStyleCnt="0">
        <dgm:presLayoutVars>
          <dgm:hierBranch val="init"/>
        </dgm:presLayoutVars>
      </dgm:prSet>
      <dgm:spPr/>
    </dgm:pt>
    <dgm:pt modelId="{633B770B-C57C-4F58-84BC-D5D79E46954A}" type="pres">
      <dgm:prSet presAssocID="{FF76F4E4-8531-414C-913C-963C7D0B0094}" presName="rootComposite" presStyleCnt="0"/>
      <dgm:spPr/>
    </dgm:pt>
    <dgm:pt modelId="{4457C442-E36D-4534-8B9C-C24E6E2DE04F}" type="pres">
      <dgm:prSet presAssocID="{FF76F4E4-8531-414C-913C-963C7D0B0094}" presName="rootText" presStyleLbl="node2" presStyleIdx="0" presStyleCnt="2" custScaleX="128891" custScaleY="53361" custLinFactNeighborX="-10582">
        <dgm:presLayoutVars>
          <dgm:chPref val="3"/>
        </dgm:presLayoutVars>
      </dgm:prSet>
      <dgm:spPr/>
    </dgm:pt>
    <dgm:pt modelId="{4BC05194-C5BB-4366-973E-37AFE3339847}" type="pres">
      <dgm:prSet presAssocID="{FF76F4E4-8531-414C-913C-963C7D0B0094}" presName="rootConnector" presStyleLbl="node2" presStyleIdx="0" presStyleCnt="2"/>
      <dgm:spPr/>
    </dgm:pt>
    <dgm:pt modelId="{2ACA3818-83A9-4492-996E-5BB17B1D8A8F}" type="pres">
      <dgm:prSet presAssocID="{FF76F4E4-8531-414C-913C-963C7D0B0094}" presName="hierChild4" presStyleCnt="0"/>
      <dgm:spPr/>
    </dgm:pt>
    <dgm:pt modelId="{9A2B8F1E-26D8-44E4-A255-F5902842D345}" type="pres">
      <dgm:prSet presAssocID="{FF76F4E4-8531-414C-913C-963C7D0B0094}" presName="hierChild5" presStyleCnt="0"/>
      <dgm:spPr/>
    </dgm:pt>
    <dgm:pt modelId="{A1AD7E39-3D34-4668-A0F5-B3D9A7D77487}" type="pres">
      <dgm:prSet presAssocID="{7601EEB7-7D53-4003-935C-76C3B0E559AC}" presName="Name37" presStyleLbl="parChTrans1D2" presStyleIdx="1" presStyleCnt="2"/>
      <dgm:spPr/>
    </dgm:pt>
    <dgm:pt modelId="{81F72E0E-1AE8-4219-8E17-6F82DEC517E3}" type="pres">
      <dgm:prSet presAssocID="{A4189AEF-0EF9-4439-B9DC-119BD8C7122A}" presName="hierRoot2" presStyleCnt="0">
        <dgm:presLayoutVars>
          <dgm:hierBranch val="init"/>
        </dgm:presLayoutVars>
      </dgm:prSet>
      <dgm:spPr/>
    </dgm:pt>
    <dgm:pt modelId="{2A2B4BAA-2E40-48FF-A529-E8C0A36A3F18}" type="pres">
      <dgm:prSet presAssocID="{A4189AEF-0EF9-4439-B9DC-119BD8C7122A}" presName="rootComposite" presStyleCnt="0"/>
      <dgm:spPr/>
    </dgm:pt>
    <dgm:pt modelId="{420122D4-0D39-4B9A-B0BA-7B893C900337}" type="pres">
      <dgm:prSet presAssocID="{A4189AEF-0EF9-4439-B9DC-119BD8C7122A}" presName="rootText" presStyleLbl="node2" presStyleIdx="1" presStyleCnt="2" custScaleX="128891" custScaleY="53361" custLinFactNeighborX="16606">
        <dgm:presLayoutVars>
          <dgm:chPref val="3"/>
        </dgm:presLayoutVars>
      </dgm:prSet>
      <dgm:spPr/>
    </dgm:pt>
    <dgm:pt modelId="{B5B05B62-89DD-4601-BF79-5153B4B13F0F}" type="pres">
      <dgm:prSet presAssocID="{A4189AEF-0EF9-4439-B9DC-119BD8C7122A}" presName="rootConnector" presStyleLbl="node2" presStyleIdx="1" presStyleCnt="2"/>
      <dgm:spPr/>
    </dgm:pt>
    <dgm:pt modelId="{C6F7AEC3-8598-4B1A-9149-2CEA0AFBBAE7}" type="pres">
      <dgm:prSet presAssocID="{A4189AEF-0EF9-4439-B9DC-119BD8C7122A}" presName="hierChild4" presStyleCnt="0"/>
      <dgm:spPr/>
    </dgm:pt>
    <dgm:pt modelId="{1F042866-EC6A-4130-A5EA-B3E786F061AB}" type="pres">
      <dgm:prSet presAssocID="{A4189AEF-0EF9-4439-B9DC-119BD8C7122A}" presName="hierChild5" presStyleCnt="0"/>
      <dgm:spPr/>
    </dgm:pt>
    <dgm:pt modelId="{A5C7015B-87C4-4490-8B60-AE82A1306301}" type="pres">
      <dgm:prSet presAssocID="{FE645334-B4DF-4E34-ABE6-3CF3A318473D}" presName="hierChild3" presStyleCnt="0"/>
      <dgm:spPr/>
    </dgm:pt>
  </dgm:ptLst>
  <dgm:cxnLst>
    <dgm:cxn modelId="{FC25342C-7611-4EC0-B47D-CE4B28414A41}" type="presOf" srcId="{FE645334-B4DF-4E34-ABE6-3CF3A318473D}" destId="{D98CCE73-A703-415D-A29E-86A2937213E1}" srcOrd="1" destOrd="0" presId="urn:microsoft.com/office/officeart/2005/8/layout/orgChart1"/>
    <dgm:cxn modelId="{1E21A8D5-9AE3-4B48-AF43-B30161D38E66}" type="presOf" srcId="{A4189AEF-0EF9-4439-B9DC-119BD8C7122A}" destId="{420122D4-0D39-4B9A-B0BA-7B893C900337}" srcOrd="0" destOrd="0" presId="urn:microsoft.com/office/officeart/2005/8/layout/orgChart1"/>
    <dgm:cxn modelId="{199B3FDD-A499-43D0-8C68-DC6A6E29E194}" type="presOf" srcId="{FF76F4E4-8531-414C-913C-963C7D0B0094}" destId="{4457C442-E36D-4534-8B9C-C24E6E2DE04F}" srcOrd="0" destOrd="0" presId="urn:microsoft.com/office/officeart/2005/8/layout/orgChart1"/>
    <dgm:cxn modelId="{04870952-FB76-4B10-A2B0-FAEA8038C4DC}" srcId="{FE645334-B4DF-4E34-ABE6-3CF3A318473D}" destId="{FF76F4E4-8531-414C-913C-963C7D0B0094}" srcOrd="0" destOrd="0" parTransId="{32636869-9B1C-4E1D-A5AB-3667E1C19360}" sibTransId="{21801B26-9965-4165-AB46-EF7311A46D64}"/>
    <dgm:cxn modelId="{6A22F457-4DD5-4E2D-8F06-FC8D063200D7}" type="presOf" srcId="{32636869-9B1C-4E1D-A5AB-3667E1C19360}" destId="{4267507A-F029-437E-AA65-DF6E8C41C61A}" srcOrd="0" destOrd="0" presId="urn:microsoft.com/office/officeart/2005/8/layout/orgChart1"/>
    <dgm:cxn modelId="{68C0AF47-B349-43B5-9C8F-DF5BAAACF007}" srcId="{FE645334-B4DF-4E34-ABE6-3CF3A318473D}" destId="{A4189AEF-0EF9-4439-B9DC-119BD8C7122A}" srcOrd="1" destOrd="0" parTransId="{7601EEB7-7D53-4003-935C-76C3B0E559AC}" sibTransId="{5B36AD30-7D1D-4B24-9AE7-1F385BD05A4E}"/>
    <dgm:cxn modelId="{775848D7-3E26-4B42-8F2D-941EDC9B8A8A}" type="presOf" srcId="{9A1B1B5E-85DE-4867-88F1-FDE9BB482059}" destId="{0F49CDB3-82DF-4887-B053-FCB3703E12F7}" srcOrd="0" destOrd="0" presId="urn:microsoft.com/office/officeart/2005/8/layout/orgChart1"/>
    <dgm:cxn modelId="{9BC9BDE3-F565-40D4-A897-7BB5DEB96687}" type="presOf" srcId="{A4189AEF-0EF9-4439-B9DC-119BD8C7122A}" destId="{B5B05B62-89DD-4601-BF79-5153B4B13F0F}" srcOrd="1" destOrd="0" presId="urn:microsoft.com/office/officeart/2005/8/layout/orgChart1"/>
    <dgm:cxn modelId="{750AEEFE-A8F9-4292-BD8C-BE9CCB02DCD1}" type="presOf" srcId="{FE645334-B4DF-4E34-ABE6-3CF3A318473D}" destId="{37EE20A7-B72D-469C-BB8F-4507828356C5}" srcOrd="0" destOrd="0" presId="urn:microsoft.com/office/officeart/2005/8/layout/orgChart1"/>
    <dgm:cxn modelId="{F10A0AE0-EA2F-4C7A-9435-6D84B7FAEE68}" srcId="{9A1B1B5E-85DE-4867-88F1-FDE9BB482059}" destId="{FE645334-B4DF-4E34-ABE6-3CF3A318473D}" srcOrd="0" destOrd="0" parTransId="{9546AFBD-4FB6-4B36-A7E7-3C5D2B24B32F}" sibTransId="{909835C7-86FC-44A1-8901-8A8594D7E456}"/>
    <dgm:cxn modelId="{CBC3B0D6-7672-4270-BA5D-A9176620FB65}" type="presOf" srcId="{FF76F4E4-8531-414C-913C-963C7D0B0094}" destId="{4BC05194-C5BB-4366-973E-37AFE3339847}" srcOrd="1" destOrd="0" presId="urn:microsoft.com/office/officeart/2005/8/layout/orgChart1"/>
    <dgm:cxn modelId="{790172BF-7255-4C1C-B8BA-575974E6996D}" type="presOf" srcId="{7601EEB7-7D53-4003-935C-76C3B0E559AC}" destId="{A1AD7E39-3D34-4668-A0F5-B3D9A7D77487}" srcOrd="0" destOrd="0" presId="urn:microsoft.com/office/officeart/2005/8/layout/orgChart1"/>
    <dgm:cxn modelId="{64081593-14DD-4F91-8A9F-1B096EBDBF7F}" type="presParOf" srcId="{0F49CDB3-82DF-4887-B053-FCB3703E12F7}" destId="{83121F52-2D6F-4AE2-A373-0AB2932292CC}" srcOrd="0" destOrd="0" presId="urn:microsoft.com/office/officeart/2005/8/layout/orgChart1"/>
    <dgm:cxn modelId="{C6A88176-C317-424D-A4E5-7B63A74C368C}" type="presParOf" srcId="{83121F52-2D6F-4AE2-A373-0AB2932292CC}" destId="{252FEA48-BF94-43F6-A76D-CE4152AC20FB}" srcOrd="0" destOrd="0" presId="urn:microsoft.com/office/officeart/2005/8/layout/orgChart1"/>
    <dgm:cxn modelId="{109EE632-CB2F-476A-8C53-DC0664392E7F}" type="presParOf" srcId="{252FEA48-BF94-43F6-A76D-CE4152AC20FB}" destId="{37EE20A7-B72D-469C-BB8F-4507828356C5}" srcOrd="0" destOrd="0" presId="urn:microsoft.com/office/officeart/2005/8/layout/orgChart1"/>
    <dgm:cxn modelId="{433E7F72-4257-4F86-B97A-188CD1711477}" type="presParOf" srcId="{252FEA48-BF94-43F6-A76D-CE4152AC20FB}" destId="{D98CCE73-A703-415D-A29E-86A2937213E1}" srcOrd="1" destOrd="0" presId="urn:microsoft.com/office/officeart/2005/8/layout/orgChart1"/>
    <dgm:cxn modelId="{66307A77-11A0-422F-B8CC-0FE67839B180}" type="presParOf" srcId="{83121F52-2D6F-4AE2-A373-0AB2932292CC}" destId="{BBB437C4-C40A-4624-AF06-8E2F7364B632}" srcOrd="1" destOrd="0" presId="urn:microsoft.com/office/officeart/2005/8/layout/orgChart1"/>
    <dgm:cxn modelId="{FDC73843-66E1-4E7E-B3D1-0A5EC5085818}" type="presParOf" srcId="{BBB437C4-C40A-4624-AF06-8E2F7364B632}" destId="{4267507A-F029-437E-AA65-DF6E8C41C61A}" srcOrd="0" destOrd="0" presId="urn:microsoft.com/office/officeart/2005/8/layout/orgChart1"/>
    <dgm:cxn modelId="{87A408AC-DD21-4352-9116-7A94E0CD7ADA}" type="presParOf" srcId="{BBB437C4-C40A-4624-AF06-8E2F7364B632}" destId="{3138A6F4-EF06-4570-9A3F-AB620AE7487C}" srcOrd="1" destOrd="0" presId="urn:microsoft.com/office/officeart/2005/8/layout/orgChart1"/>
    <dgm:cxn modelId="{1590ED85-7DD8-417D-943E-F904BDA46AB7}" type="presParOf" srcId="{3138A6F4-EF06-4570-9A3F-AB620AE7487C}" destId="{633B770B-C57C-4F58-84BC-D5D79E46954A}" srcOrd="0" destOrd="0" presId="urn:microsoft.com/office/officeart/2005/8/layout/orgChart1"/>
    <dgm:cxn modelId="{19577D3B-53DC-4449-8727-2DEE92ED5062}" type="presParOf" srcId="{633B770B-C57C-4F58-84BC-D5D79E46954A}" destId="{4457C442-E36D-4534-8B9C-C24E6E2DE04F}" srcOrd="0" destOrd="0" presId="urn:microsoft.com/office/officeart/2005/8/layout/orgChart1"/>
    <dgm:cxn modelId="{E3BE1A94-2AF3-46A3-9D47-1A04A9273318}" type="presParOf" srcId="{633B770B-C57C-4F58-84BC-D5D79E46954A}" destId="{4BC05194-C5BB-4366-973E-37AFE3339847}" srcOrd="1" destOrd="0" presId="urn:microsoft.com/office/officeart/2005/8/layout/orgChart1"/>
    <dgm:cxn modelId="{96D8ADBD-3120-4881-9036-CAFBCCFB00C6}" type="presParOf" srcId="{3138A6F4-EF06-4570-9A3F-AB620AE7487C}" destId="{2ACA3818-83A9-4492-996E-5BB17B1D8A8F}" srcOrd="1" destOrd="0" presId="urn:microsoft.com/office/officeart/2005/8/layout/orgChart1"/>
    <dgm:cxn modelId="{23FCF9E3-24DC-4F1B-8844-3767F692EAB7}" type="presParOf" srcId="{3138A6F4-EF06-4570-9A3F-AB620AE7487C}" destId="{9A2B8F1E-26D8-44E4-A255-F5902842D345}" srcOrd="2" destOrd="0" presId="urn:microsoft.com/office/officeart/2005/8/layout/orgChart1"/>
    <dgm:cxn modelId="{0343B01A-D27D-4CC3-A169-F4A29C389BAB}" type="presParOf" srcId="{BBB437C4-C40A-4624-AF06-8E2F7364B632}" destId="{A1AD7E39-3D34-4668-A0F5-B3D9A7D77487}" srcOrd="2" destOrd="0" presId="urn:microsoft.com/office/officeart/2005/8/layout/orgChart1"/>
    <dgm:cxn modelId="{80F6BB22-323F-4B64-9B78-6970D003BBFA}" type="presParOf" srcId="{BBB437C4-C40A-4624-AF06-8E2F7364B632}" destId="{81F72E0E-1AE8-4219-8E17-6F82DEC517E3}" srcOrd="3" destOrd="0" presId="urn:microsoft.com/office/officeart/2005/8/layout/orgChart1"/>
    <dgm:cxn modelId="{50826B9C-5FA7-480A-B661-CF0A7F8CB0B8}" type="presParOf" srcId="{81F72E0E-1AE8-4219-8E17-6F82DEC517E3}" destId="{2A2B4BAA-2E40-48FF-A529-E8C0A36A3F18}" srcOrd="0" destOrd="0" presId="urn:microsoft.com/office/officeart/2005/8/layout/orgChart1"/>
    <dgm:cxn modelId="{4652C034-1446-425E-814A-23A5326B35FB}" type="presParOf" srcId="{2A2B4BAA-2E40-48FF-A529-E8C0A36A3F18}" destId="{420122D4-0D39-4B9A-B0BA-7B893C900337}" srcOrd="0" destOrd="0" presId="urn:microsoft.com/office/officeart/2005/8/layout/orgChart1"/>
    <dgm:cxn modelId="{BAA7AD5A-9116-4A1B-A29F-4693DF016427}" type="presParOf" srcId="{2A2B4BAA-2E40-48FF-A529-E8C0A36A3F18}" destId="{B5B05B62-89DD-4601-BF79-5153B4B13F0F}" srcOrd="1" destOrd="0" presId="urn:microsoft.com/office/officeart/2005/8/layout/orgChart1"/>
    <dgm:cxn modelId="{4F46CF5A-1D7F-43B7-898F-DFB7D62EA3D8}" type="presParOf" srcId="{81F72E0E-1AE8-4219-8E17-6F82DEC517E3}" destId="{C6F7AEC3-8598-4B1A-9149-2CEA0AFBBAE7}" srcOrd="1" destOrd="0" presId="urn:microsoft.com/office/officeart/2005/8/layout/orgChart1"/>
    <dgm:cxn modelId="{78AAFB70-5521-441C-9457-7795DFA87A74}" type="presParOf" srcId="{81F72E0E-1AE8-4219-8E17-6F82DEC517E3}" destId="{1F042866-EC6A-4130-A5EA-B3E786F061AB}" srcOrd="2" destOrd="0" presId="urn:microsoft.com/office/officeart/2005/8/layout/orgChart1"/>
    <dgm:cxn modelId="{4C866E3F-8D2C-4FC5-A7EC-E76F4A52B288}" type="presParOf" srcId="{83121F52-2D6F-4AE2-A373-0AB2932292CC}" destId="{A5C7015B-87C4-4490-8B60-AE82A13063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737692-5238-4EA6-ADB2-C488EC7B424C}">
      <dsp:nvSpPr>
        <dsp:cNvPr id="0" name=""/>
        <dsp:cNvSpPr/>
      </dsp:nvSpPr>
      <dsp:spPr>
        <a:xfrm>
          <a:off x="0" y="3661854"/>
          <a:ext cx="8229600" cy="801124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Утверждена концепция мониторинга эффективности</a:t>
          </a:r>
          <a:br>
            <a:rPr lang="ru-RU" sz="1800" kern="1200" dirty="0" smtClean="0"/>
          </a:br>
          <a:r>
            <a:rPr lang="ru-RU" sz="1800" kern="1200" dirty="0" smtClean="0"/>
            <a:t>на заседании МВК 29 апреля 2013 года</a:t>
          </a:r>
        </a:p>
      </dsp:txBody>
      <dsp:txXfrm>
        <a:off x="0" y="3661854"/>
        <a:ext cx="8229600" cy="801124"/>
      </dsp:txXfrm>
    </dsp:sp>
    <dsp:sp modelId="{0A8F1AFC-307C-4A34-ACA8-A9BD32798C3C}">
      <dsp:nvSpPr>
        <dsp:cNvPr id="0" name=""/>
        <dsp:cNvSpPr/>
      </dsp:nvSpPr>
      <dsp:spPr>
        <a:xfrm rot="10800000">
          <a:off x="0" y="2441741"/>
          <a:ext cx="8229600" cy="1232128"/>
        </a:xfrm>
        <a:prstGeom prst="upArrowCallou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Проведены рабочие совещания с представителями силовых ведомств,</a:t>
          </a:r>
          <a:br>
            <a:rPr lang="ru-RU" sz="1800" kern="1200" dirty="0" smtClean="0"/>
          </a:br>
          <a:r>
            <a:rPr lang="ru-RU" sz="1800" kern="1200" dirty="0" smtClean="0"/>
            <a:t>с федеральными органами исполнительной власти</a:t>
          </a:r>
          <a:endParaRPr lang="en-US" sz="1800" kern="1200" dirty="0" smtClean="0"/>
        </a:p>
      </dsp:txBody>
      <dsp:txXfrm rot="10800000">
        <a:off x="0" y="2441741"/>
        <a:ext cx="8229600" cy="1232128"/>
      </dsp:txXfrm>
    </dsp:sp>
    <dsp:sp modelId="{B78CCF8A-749B-481F-96FE-1DB43FE58274}">
      <dsp:nvSpPr>
        <dsp:cNvPr id="0" name=""/>
        <dsp:cNvSpPr/>
      </dsp:nvSpPr>
      <dsp:spPr>
        <a:xfrm rot="10800000">
          <a:off x="0" y="1221629"/>
          <a:ext cx="8229600" cy="1232128"/>
        </a:xfrm>
        <a:prstGeom prst="upArrowCallou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Обсуждены подходы к проведению мониторинга 2013 года</a:t>
          </a:r>
          <a:br>
            <a:rPr lang="ru-RU" sz="1800" kern="1200" dirty="0" smtClean="0"/>
          </a:br>
          <a:r>
            <a:rPr lang="ru-RU" sz="1800" kern="1200" dirty="0" smtClean="0"/>
            <a:t>на площадке РСПП, на заседании РСР, на заседаниях рабочей группы, совещаниях с представителями ведущих вузов</a:t>
          </a:r>
        </a:p>
      </dsp:txBody>
      <dsp:txXfrm rot="10800000">
        <a:off x="0" y="1221629"/>
        <a:ext cx="8229600" cy="1232128"/>
      </dsp:txXfrm>
    </dsp:sp>
    <dsp:sp modelId="{B828EB9A-03D9-41B6-813C-7BE4DBD8BC74}">
      <dsp:nvSpPr>
        <dsp:cNvPr id="0" name=""/>
        <dsp:cNvSpPr/>
      </dsp:nvSpPr>
      <dsp:spPr>
        <a:xfrm rot="10800000">
          <a:off x="0" y="1517"/>
          <a:ext cx="8229600" cy="1232128"/>
        </a:xfrm>
        <a:prstGeom prst="upArrowCallou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Создана рабочая группа по вопросам рассмотрения</a:t>
          </a:r>
          <a:br>
            <a:rPr lang="ru-RU" sz="1800" kern="1200" dirty="0" smtClean="0"/>
          </a:br>
          <a:r>
            <a:rPr lang="ru-RU" sz="1800" kern="1200" dirty="0" smtClean="0"/>
            <a:t>показателей и критериев мониторинга</a:t>
          </a:r>
          <a:endParaRPr lang="ru-RU" sz="1800" kern="1200" dirty="0"/>
        </a:p>
      </dsp:txBody>
      <dsp:txXfrm rot="10800000">
        <a:off x="0" y="1517"/>
        <a:ext cx="8229600" cy="12321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138E9C-91AF-417C-A256-E6316326C954}">
      <dsp:nvSpPr>
        <dsp:cNvPr id="0" name=""/>
        <dsp:cNvSpPr/>
      </dsp:nvSpPr>
      <dsp:spPr>
        <a:xfrm>
          <a:off x="0" y="5987"/>
          <a:ext cx="7848872" cy="917280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Включение в мониторинг 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негосударственных 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вузов и их филиалов</a:t>
          </a:r>
          <a:endParaRPr lang="ru-RU" sz="1600" kern="1200" dirty="0"/>
        </a:p>
      </dsp:txBody>
      <dsp:txXfrm>
        <a:off x="0" y="5987"/>
        <a:ext cx="7848872" cy="917280"/>
      </dsp:txXfrm>
    </dsp:sp>
    <dsp:sp modelId="{DBC545E1-CE14-4006-BEF5-309D8746C290}">
      <dsp:nvSpPr>
        <dsp:cNvPr id="0" name=""/>
        <dsp:cNvSpPr/>
      </dsp:nvSpPr>
      <dsp:spPr>
        <a:xfrm>
          <a:off x="0" y="1064387"/>
          <a:ext cx="7848872" cy="917280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Учет показателя, характеризующего 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трудоустройство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 выпускников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0" y="1064387"/>
        <a:ext cx="7848872" cy="917280"/>
      </dsp:txXfrm>
    </dsp:sp>
    <dsp:sp modelId="{28927980-E173-4D81-A95E-01299CF717B5}">
      <dsp:nvSpPr>
        <dsp:cNvPr id="0" name=""/>
        <dsp:cNvSpPr/>
      </dsp:nvSpPr>
      <dsp:spPr>
        <a:xfrm>
          <a:off x="0" y="2122788"/>
          <a:ext cx="7848872" cy="917280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Arial" pitchFamily="34" charset="0"/>
              <a:cs typeface="Arial" pitchFamily="34" charset="0"/>
            </a:rPr>
            <a:t>Проведение мониторинга на основе </a:t>
          </a:r>
          <a:r>
            <a:rPr lang="ru-RU" sz="1600" b="1" kern="1200" smtClean="0">
              <a:latin typeface="Arial" pitchFamily="34" charset="0"/>
              <a:cs typeface="Arial" pitchFamily="34" charset="0"/>
            </a:rPr>
            <a:t>доработанных показателей, учитывающих специфику деятельности вуза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0" y="2122788"/>
        <a:ext cx="7848872" cy="917280"/>
      </dsp:txXfrm>
    </dsp:sp>
    <dsp:sp modelId="{B639F4FC-77D7-4844-99EF-457EBC876054}">
      <dsp:nvSpPr>
        <dsp:cNvPr id="0" name=""/>
        <dsp:cNvSpPr/>
      </dsp:nvSpPr>
      <dsp:spPr>
        <a:xfrm>
          <a:off x="0" y="3181188"/>
          <a:ext cx="7848872" cy="91728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Открытость информации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: размещение данных мониторинга о вузах и филиалах на сайтах образовательных организаций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0" y="3181188"/>
        <a:ext cx="7848872" cy="9172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E4FB3C-8A96-4D83-839C-C3DC38B88F87}">
      <dsp:nvSpPr>
        <dsp:cNvPr id="0" name=""/>
        <dsp:cNvSpPr/>
      </dsp:nvSpPr>
      <dsp:spPr>
        <a:xfrm>
          <a:off x="-4056329" y="-622616"/>
          <a:ext cx="4833703" cy="4833703"/>
        </a:xfrm>
        <a:prstGeom prst="blockArc">
          <a:avLst>
            <a:gd name="adj1" fmla="val 18900000"/>
            <a:gd name="adj2" fmla="val 2700000"/>
            <a:gd name="adj3" fmla="val 447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99D4C-9AAD-4C36-A7DB-8D9031A1654C}">
      <dsp:nvSpPr>
        <dsp:cNvPr id="0" name=""/>
        <dsp:cNvSpPr/>
      </dsp:nvSpPr>
      <dsp:spPr>
        <a:xfrm>
          <a:off x="290716" y="188968"/>
          <a:ext cx="8096887" cy="3777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87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cs typeface="Arial" charset="0"/>
            </a:rPr>
            <a:t>образовательные организации военной и силовой направленности;</a:t>
          </a:r>
          <a:endParaRPr lang="ru-RU" sz="1800" kern="1200" dirty="0"/>
        </a:p>
      </dsp:txBody>
      <dsp:txXfrm>
        <a:off x="290716" y="188968"/>
        <a:ext cx="8096887" cy="377794"/>
      </dsp:txXfrm>
    </dsp:sp>
    <dsp:sp modelId="{FA79F96F-ABF9-4CC5-9245-C0146D9E3412}">
      <dsp:nvSpPr>
        <dsp:cNvPr id="0" name=""/>
        <dsp:cNvSpPr/>
      </dsp:nvSpPr>
      <dsp:spPr>
        <a:xfrm>
          <a:off x="54595" y="141744"/>
          <a:ext cx="472242" cy="472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C26F29-60EE-4D94-9BA2-2B68BEE332EA}">
      <dsp:nvSpPr>
        <dsp:cNvPr id="0" name=""/>
        <dsp:cNvSpPr/>
      </dsp:nvSpPr>
      <dsp:spPr>
        <a:xfrm>
          <a:off x="601478" y="755588"/>
          <a:ext cx="7786125" cy="3777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87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cs typeface="Arial" charset="0"/>
            </a:rPr>
            <a:t>образовательные организации медицинской направленности;</a:t>
          </a:r>
          <a:endParaRPr lang="ru-RU" sz="1800" kern="1200" dirty="0">
            <a:cs typeface="Arial" charset="0"/>
          </a:endParaRPr>
        </a:p>
      </dsp:txBody>
      <dsp:txXfrm>
        <a:off x="601478" y="755588"/>
        <a:ext cx="7786125" cy="377794"/>
      </dsp:txXfrm>
    </dsp:sp>
    <dsp:sp modelId="{6497021B-97BF-41B0-839C-8A2AD94B8473}">
      <dsp:nvSpPr>
        <dsp:cNvPr id="0" name=""/>
        <dsp:cNvSpPr/>
      </dsp:nvSpPr>
      <dsp:spPr>
        <a:xfrm>
          <a:off x="365356" y="708363"/>
          <a:ext cx="472242" cy="472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B5D9F7-2945-403D-B8B6-8DC1E64D41CC}">
      <dsp:nvSpPr>
        <dsp:cNvPr id="0" name=""/>
        <dsp:cNvSpPr/>
      </dsp:nvSpPr>
      <dsp:spPr>
        <a:xfrm>
          <a:off x="743581" y="1322207"/>
          <a:ext cx="7644022" cy="3777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87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cs typeface="Arial" charset="0"/>
            </a:rPr>
            <a:t>образовательные организации сельскохозяйственной направленности;</a:t>
          </a:r>
          <a:endParaRPr lang="ru-RU" sz="1800" kern="1200" dirty="0">
            <a:cs typeface="Arial" charset="0"/>
          </a:endParaRPr>
        </a:p>
      </dsp:txBody>
      <dsp:txXfrm>
        <a:off x="743581" y="1322207"/>
        <a:ext cx="7644022" cy="377794"/>
      </dsp:txXfrm>
    </dsp:sp>
    <dsp:sp modelId="{CE35C26C-FB35-4E4E-A2CE-320FC0BFC312}">
      <dsp:nvSpPr>
        <dsp:cNvPr id="0" name=""/>
        <dsp:cNvSpPr/>
      </dsp:nvSpPr>
      <dsp:spPr>
        <a:xfrm>
          <a:off x="507460" y="1274983"/>
          <a:ext cx="472242" cy="472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9FEADC-FECE-4BE9-B2A9-061FCF874E9B}">
      <dsp:nvSpPr>
        <dsp:cNvPr id="0" name=""/>
        <dsp:cNvSpPr/>
      </dsp:nvSpPr>
      <dsp:spPr>
        <a:xfrm>
          <a:off x="743581" y="1888468"/>
          <a:ext cx="7644022" cy="3777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87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Arial" charset="0"/>
            </a:rPr>
            <a:t>образовательные организации творческой направленности;</a:t>
          </a:r>
          <a:endParaRPr lang="ru-RU" sz="1800" kern="1200" dirty="0">
            <a:cs typeface="Arial" charset="0"/>
          </a:endParaRPr>
        </a:p>
      </dsp:txBody>
      <dsp:txXfrm>
        <a:off x="743581" y="1888468"/>
        <a:ext cx="7644022" cy="377794"/>
      </dsp:txXfrm>
    </dsp:sp>
    <dsp:sp modelId="{A5920A99-E81C-4F52-A677-0EED1A557D08}">
      <dsp:nvSpPr>
        <dsp:cNvPr id="0" name=""/>
        <dsp:cNvSpPr/>
      </dsp:nvSpPr>
      <dsp:spPr>
        <a:xfrm>
          <a:off x="507460" y="1841243"/>
          <a:ext cx="472242" cy="472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190E3-B2B7-4043-8B31-6D3B13260F5D}">
      <dsp:nvSpPr>
        <dsp:cNvPr id="0" name=""/>
        <dsp:cNvSpPr/>
      </dsp:nvSpPr>
      <dsp:spPr>
        <a:xfrm>
          <a:off x="601478" y="2455087"/>
          <a:ext cx="7786125" cy="3777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87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cs typeface="Arial" charset="0"/>
            </a:rPr>
            <a:t>образовательные организации спортивной направленности;</a:t>
          </a:r>
          <a:endParaRPr lang="ru-RU" sz="1800" kern="1200" dirty="0">
            <a:cs typeface="Arial" charset="0"/>
          </a:endParaRPr>
        </a:p>
      </dsp:txBody>
      <dsp:txXfrm>
        <a:off x="601478" y="2455087"/>
        <a:ext cx="7786125" cy="377794"/>
      </dsp:txXfrm>
    </dsp:sp>
    <dsp:sp modelId="{F95034DA-8766-4D41-A321-4C98A5D82184}">
      <dsp:nvSpPr>
        <dsp:cNvPr id="0" name=""/>
        <dsp:cNvSpPr/>
      </dsp:nvSpPr>
      <dsp:spPr>
        <a:xfrm>
          <a:off x="365356" y="2407863"/>
          <a:ext cx="472242" cy="472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987595-ADC0-46BF-9F49-C9FB2CEF9BE5}">
      <dsp:nvSpPr>
        <dsp:cNvPr id="0" name=""/>
        <dsp:cNvSpPr/>
      </dsp:nvSpPr>
      <dsp:spPr>
        <a:xfrm>
          <a:off x="290716" y="3021707"/>
          <a:ext cx="8096887" cy="3777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87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cs typeface="Arial" charset="0"/>
            </a:rPr>
            <a:t>образовательные организации транспортной направленности.</a:t>
          </a:r>
          <a:endParaRPr lang="ru-RU" sz="1800" kern="1200" dirty="0">
            <a:cs typeface="Arial" charset="0"/>
          </a:endParaRPr>
        </a:p>
      </dsp:txBody>
      <dsp:txXfrm>
        <a:off x="290716" y="3021707"/>
        <a:ext cx="8096887" cy="377794"/>
      </dsp:txXfrm>
    </dsp:sp>
    <dsp:sp modelId="{BC0947BC-55E9-4785-9EA2-D3172AE2F1D3}">
      <dsp:nvSpPr>
        <dsp:cNvPr id="0" name=""/>
        <dsp:cNvSpPr/>
      </dsp:nvSpPr>
      <dsp:spPr>
        <a:xfrm>
          <a:off x="54595" y="2974482"/>
          <a:ext cx="472242" cy="472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5EB56A-C9B0-438C-BCAF-C8B3DC4BB1B1}">
      <dsp:nvSpPr>
        <dsp:cNvPr id="0" name=""/>
        <dsp:cNvSpPr/>
      </dsp:nvSpPr>
      <dsp:spPr>
        <a:xfrm>
          <a:off x="0" y="0"/>
          <a:ext cx="8640960" cy="1114313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Средний балл студентов, принятых по результатам ЕГЭ и результатам творческих испытаний (проводимых по 100 -бальной шкале) на обучение по очной форме по программам подготовки бакалавров и специалистов за счет средств соответствующих бюджетов бюджетной системы РФ и с оплатой стоимости затрат на обучение физическими или юридическими лицами</a:t>
          </a:r>
          <a:endParaRPr lang="ru-RU" sz="1600" kern="1200" dirty="0"/>
        </a:p>
      </dsp:txBody>
      <dsp:txXfrm>
        <a:off x="0" y="0"/>
        <a:ext cx="8640960" cy="1114313"/>
      </dsp:txXfrm>
    </dsp:sp>
    <dsp:sp modelId="{5CD4B5F7-02E2-4E61-B69A-A60C24CBA9D8}">
      <dsp:nvSpPr>
        <dsp:cNvPr id="0" name=""/>
        <dsp:cNvSpPr/>
      </dsp:nvSpPr>
      <dsp:spPr>
        <a:xfrm>
          <a:off x="0" y="1156910"/>
          <a:ext cx="8640960" cy="480836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Объем НИОКР и средств направленных на творческие проекты в расчете на одного НПР</a:t>
          </a:r>
          <a:endParaRPr lang="ru-RU" sz="1600" kern="1200" dirty="0"/>
        </a:p>
      </dsp:txBody>
      <dsp:txXfrm>
        <a:off x="0" y="1156910"/>
        <a:ext cx="8640960" cy="480836"/>
      </dsp:txXfrm>
    </dsp:sp>
    <dsp:sp modelId="{64A7BC72-6A1A-4830-A641-3704849B5051}">
      <dsp:nvSpPr>
        <dsp:cNvPr id="0" name=""/>
        <dsp:cNvSpPr/>
      </dsp:nvSpPr>
      <dsp:spPr>
        <a:xfrm>
          <a:off x="0" y="1719819"/>
          <a:ext cx="8640960" cy="661111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Удельный вес численности иностранных студентов, обучающихся по ООП ВПО, в общем выпуске студентов (приведенный контингент)</a:t>
          </a:r>
          <a:endParaRPr lang="ru-RU" sz="1600" kern="1200" dirty="0"/>
        </a:p>
      </dsp:txBody>
      <dsp:txXfrm>
        <a:off x="0" y="1719819"/>
        <a:ext cx="8640960" cy="661111"/>
      </dsp:txXfrm>
    </dsp:sp>
    <dsp:sp modelId="{E5F2F965-853D-40E7-B6D0-7ABDE9A313A2}">
      <dsp:nvSpPr>
        <dsp:cNvPr id="0" name=""/>
        <dsp:cNvSpPr/>
      </dsp:nvSpPr>
      <dsp:spPr>
        <a:xfrm>
          <a:off x="0" y="2442643"/>
          <a:ext cx="8640960" cy="472011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Доходы вуза из всех источников</a:t>
          </a:r>
          <a:endParaRPr lang="ru-RU" sz="1600" kern="1200" dirty="0"/>
        </a:p>
      </dsp:txBody>
      <dsp:txXfrm>
        <a:off x="0" y="2442643"/>
        <a:ext cx="8640960" cy="472011"/>
      </dsp:txXfrm>
    </dsp:sp>
    <dsp:sp modelId="{A518F371-9B12-49A2-9EDF-B6D2EC8157ED}">
      <dsp:nvSpPr>
        <dsp:cNvPr id="0" name=""/>
        <dsp:cNvSpPr/>
      </dsp:nvSpPr>
      <dsp:spPr>
        <a:xfrm>
          <a:off x="0" y="3002734"/>
          <a:ext cx="8640960" cy="1137240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Общая площадь учебно-научных помещений в расчете на одного студента (приведенного контингента), имеющихся у вуза на праве собственности, переданных учредителем, закрепленных за вузом на праве оперативного управления и безвозмездного пользования</a:t>
          </a:r>
          <a:endParaRPr lang="ru-RU" sz="1600" kern="1200" dirty="0"/>
        </a:p>
      </dsp:txBody>
      <dsp:txXfrm>
        <a:off x="0" y="3002734"/>
        <a:ext cx="8640960" cy="1137240"/>
      </dsp:txXfrm>
    </dsp:sp>
    <dsp:sp modelId="{CFD2336B-5C24-46DA-9957-94576A8A91CA}">
      <dsp:nvSpPr>
        <dsp:cNvPr id="0" name=""/>
        <dsp:cNvSpPr/>
      </dsp:nvSpPr>
      <dsp:spPr>
        <a:xfrm>
          <a:off x="0" y="4227459"/>
          <a:ext cx="8640960" cy="839226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Доля выпускников вуза, обучавшихся по очной форме обучения, обратившихся в службы занятости для содействия в трудоустройстве, в течение первого года после окончания обучения в вузе</a:t>
          </a:r>
        </a:p>
      </dsp:txBody>
      <dsp:txXfrm>
        <a:off x="0" y="4227459"/>
        <a:ext cx="8640960" cy="839226"/>
      </dsp:txXfrm>
    </dsp:sp>
    <dsp:sp modelId="{3B4151FF-2241-45BE-8FDD-FE4C7E96CF7B}">
      <dsp:nvSpPr>
        <dsp:cNvPr id="0" name=""/>
        <dsp:cNvSpPr/>
      </dsp:nvSpPr>
      <dsp:spPr>
        <a:xfrm>
          <a:off x="0" y="5131086"/>
          <a:ext cx="8640960" cy="1033057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Доля работников (приведенных к числу ставок) из числа ППС имеющих государственные почетные звания, лауреатов международных и всероссийских конкурсов, лауреатов государственных премий в численности работников ППС без совместителей и работающих по договорам гражданско-правового характера</a:t>
          </a:r>
        </a:p>
      </dsp:txBody>
      <dsp:txXfrm>
        <a:off x="0" y="5131086"/>
        <a:ext cx="8640960" cy="103305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C1490E-7C53-4F9F-979A-31BC1702F16E}">
      <dsp:nvSpPr>
        <dsp:cNvPr id="0" name=""/>
        <dsp:cNvSpPr/>
      </dsp:nvSpPr>
      <dsp:spPr>
        <a:xfrm>
          <a:off x="997447" y="998"/>
          <a:ext cx="2840288" cy="577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Образовательная деятельность</a:t>
          </a:r>
          <a:endParaRPr lang="ru-RU" sz="1400" b="1" kern="1200" dirty="0"/>
        </a:p>
      </dsp:txBody>
      <dsp:txXfrm>
        <a:off x="997447" y="998"/>
        <a:ext cx="2840288" cy="577036"/>
      </dsp:txXfrm>
    </dsp:sp>
    <dsp:sp modelId="{39905C70-886F-4E05-89F1-4B8DC332D2F9}">
      <dsp:nvSpPr>
        <dsp:cNvPr id="0" name=""/>
        <dsp:cNvSpPr/>
      </dsp:nvSpPr>
      <dsp:spPr>
        <a:xfrm>
          <a:off x="3650199" y="50046"/>
          <a:ext cx="3539930" cy="478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Дополнительно приводятся сведения по 8 критериям</a:t>
          </a:r>
          <a:endParaRPr lang="ru-RU" sz="2000" kern="1200" dirty="0"/>
        </a:p>
      </dsp:txBody>
      <dsp:txXfrm>
        <a:off x="3650199" y="50046"/>
        <a:ext cx="3539930" cy="478940"/>
      </dsp:txXfrm>
    </dsp:sp>
    <dsp:sp modelId="{6F3AF52C-DEAD-493B-8B69-758CE5EEE96A}">
      <dsp:nvSpPr>
        <dsp:cNvPr id="0" name=""/>
        <dsp:cNvSpPr/>
      </dsp:nvSpPr>
      <dsp:spPr>
        <a:xfrm>
          <a:off x="997447" y="658820"/>
          <a:ext cx="2840288" cy="577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Научная деятельность</a:t>
          </a:r>
          <a:endParaRPr lang="ru-RU" sz="1400" b="1" kern="1200" dirty="0"/>
        </a:p>
      </dsp:txBody>
      <dsp:txXfrm>
        <a:off x="997447" y="658820"/>
        <a:ext cx="2840288" cy="577036"/>
      </dsp:txXfrm>
    </dsp:sp>
    <dsp:sp modelId="{141F32CF-0270-4615-84E6-52058DC00123}">
      <dsp:nvSpPr>
        <dsp:cNvPr id="0" name=""/>
        <dsp:cNvSpPr/>
      </dsp:nvSpPr>
      <dsp:spPr>
        <a:xfrm>
          <a:off x="3650199" y="707868"/>
          <a:ext cx="3519420" cy="478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Дополнительно приводятся сведения по 8 критериям</a:t>
          </a:r>
          <a:endParaRPr lang="ru-RU" sz="2000" kern="1200" dirty="0"/>
        </a:p>
      </dsp:txBody>
      <dsp:txXfrm>
        <a:off x="3650199" y="707868"/>
        <a:ext cx="3519420" cy="478940"/>
      </dsp:txXfrm>
    </dsp:sp>
    <dsp:sp modelId="{4F38EB67-CE4A-4AB3-A282-AD572AA8F22E}">
      <dsp:nvSpPr>
        <dsp:cNvPr id="0" name=""/>
        <dsp:cNvSpPr/>
      </dsp:nvSpPr>
      <dsp:spPr>
        <a:xfrm>
          <a:off x="997447" y="1316641"/>
          <a:ext cx="2840288" cy="577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Международная деятельность</a:t>
          </a:r>
          <a:endParaRPr lang="ru-RU" sz="1400" b="1" kern="1200" dirty="0"/>
        </a:p>
      </dsp:txBody>
      <dsp:txXfrm>
        <a:off x="997447" y="1316641"/>
        <a:ext cx="2840288" cy="577036"/>
      </dsp:txXfrm>
    </dsp:sp>
    <dsp:sp modelId="{4DCFF134-C374-4890-830E-7903782DFB15}">
      <dsp:nvSpPr>
        <dsp:cNvPr id="0" name=""/>
        <dsp:cNvSpPr/>
      </dsp:nvSpPr>
      <dsp:spPr>
        <a:xfrm>
          <a:off x="3650199" y="1365689"/>
          <a:ext cx="3507386" cy="478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Дополнительно приводятся сведения по 6 критериям</a:t>
          </a:r>
          <a:endParaRPr lang="ru-RU" sz="2000" kern="1200" dirty="0"/>
        </a:p>
      </dsp:txBody>
      <dsp:txXfrm>
        <a:off x="3650199" y="1365689"/>
        <a:ext cx="3507386" cy="478940"/>
      </dsp:txXfrm>
    </dsp:sp>
    <dsp:sp modelId="{E4D91FB9-8CE4-4294-BAF3-584DB090C8A0}">
      <dsp:nvSpPr>
        <dsp:cNvPr id="0" name=""/>
        <dsp:cNvSpPr/>
      </dsp:nvSpPr>
      <dsp:spPr>
        <a:xfrm>
          <a:off x="997447" y="1974463"/>
          <a:ext cx="2840288" cy="577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Финансово-экономическая деятельность</a:t>
          </a:r>
          <a:endParaRPr lang="ru-RU" sz="1400" b="1" kern="1200" dirty="0"/>
        </a:p>
      </dsp:txBody>
      <dsp:txXfrm>
        <a:off x="997447" y="1974463"/>
        <a:ext cx="2840288" cy="577036"/>
      </dsp:txXfrm>
    </dsp:sp>
    <dsp:sp modelId="{3F0CB102-C57B-4061-9EF5-A9E4A4E8CE52}">
      <dsp:nvSpPr>
        <dsp:cNvPr id="0" name=""/>
        <dsp:cNvSpPr/>
      </dsp:nvSpPr>
      <dsp:spPr>
        <a:xfrm>
          <a:off x="3650199" y="2023511"/>
          <a:ext cx="3507386" cy="478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Дополнительно приводятся сведения по 4 критериям</a:t>
          </a:r>
          <a:endParaRPr lang="ru-RU" sz="2000" kern="1200" dirty="0"/>
        </a:p>
      </dsp:txBody>
      <dsp:txXfrm>
        <a:off x="3650199" y="2023511"/>
        <a:ext cx="3507386" cy="478940"/>
      </dsp:txXfrm>
    </dsp:sp>
    <dsp:sp modelId="{35C16FC7-9FDA-46FF-B222-986F2CA6C92F}">
      <dsp:nvSpPr>
        <dsp:cNvPr id="0" name=""/>
        <dsp:cNvSpPr/>
      </dsp:nvSpPr>
      <dsp:spPr>
        <a:xfrm>
          <a:off x="997447" y="2632284"/>
          <a:ext cx="2840288" cy="577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Инфраструктура</a:t>
          </a:r>
          <a:endParaRPr lang="ru-RU" sz="1400" b="1" kern="1200" dirty="0"/>
        </a:p>
      </dsp:txBody>
      <dsp:txXfrm>
        <a:off x="997447" y="2632284"/>
        <a:ext cx="2840288" cy="577036"/>
      </dsp:txXfrm>
    </dsp:sp>
    <dsp:sp modelId="{2C36A073-F84A-49FD-B447-9BE26E9A4E26}">
      <dsp:nvSpPr>
        <dsp:cNvPr id="0" name=""/>
        <dsp:cNvSpPr/>
      </dsp:nvSpPr>
      <dsp:spPr>
        <a:xfrm>
          <a:off x="3650199" y="2681332"/>
          <a:ext cx="3507386" cy="478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Дополнительно приводятся сведения по 4 критериям</a:t>
          </a:r>
          <a:endParaRPr lang="ru-RU" sz="2000" kern="1200" dirty="0"/>
        </a:p>
      </dsp:txBody>
      <dsp:txXfrm>
        <a:off x="3650199" y="2681332"/>
        <a:ext cx="3507386" cy="478940"/>
      </dsp:txXfrm>
    </dsp:sp>
    <dsp:sp modelId="{45CEDBEC-D445-48A6-AC76-A7D4D45CCE82}">
      <dsp:nvSpPr>
        <dsp:cNvPr id="0" name=""/>
        <dsp:cNvSpPr/>
      </dsp:nvSpPr>
      <dsp:spPr>
        <a:xfrm>
          <a:off x="997447" y="3290106"/>
          <a:ext cx="6234705" cy="577036"/>
        </a:xfrm>
        <a:prstGeom prst="chevron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Оценка роли вуза</a:t>
          </a:r>
          <a:br>
            <a:rPr lang="ru-RU" sz="1800" b="1" kern="1200" dirty="0" smtClean="0"/>
          </a:br>
          <a:r>
            <a:rPr lang="ru-RU" sz="1800" b="1" kern="1200" dirty="0" smtClean="0"/>
            <a:t>в подготовке кадров для региона</a:t>
          </a:r>
          <a:endParaRPr lang="ru-RU" sz="1800" b="1" kern="1200" dirty="0"/>
        </a:p>
      </dsp:txBody>
      <dsp:txXfrm>
        <a:off x="997447" y="3290106"/>
        <a:ext cx="6234705" cy="577036"/>
      </dsp:txXfrm>
    </dsp:sp>
    <dsp:sp modelId="{8AF87CD6-8549-44C1-B381-00D8BE6529A7}">
      <dsp:nvSpPr>
        <dsp:cNvPr id="0" name=""/>
        <dsp:cNvSpPr/>
      </dsp:nvSpPr>
      <dsp:spPr>
        <a:xfrm>
          <a:off x="997447" y="3947927"/>
          <a:ext cx="6192697" cy="577036"/>
        </a:xfrm>
        <a:prstGeom prst="chevron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Дополнительные характеристики</a:t>
          </a:r>
          <a:br>
            <a:rPr lang="ru-RU" sz="1800" b="1" kern="1200" dirty="0" smtClean="0"/>
          </a:br>
          <a:r>
            <a:rPr lang="ru-RU" sz="1800" b="1" kern="1200" dirty="0" smtClean="0"/>
            <a:t>образовательной организации (56 критериев)</a:t>
          </a:r>
          <a:endParaRPr lang="ru-RU" sz="1800" b="1" kern="1200" dirty="0"/>
        </a:p>
      </dsp:txBody>
      <dsp:txXfrm>
        <a:off x="997447" y="3947927"/>
        <a:ext cx="6192697" cy="57703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AD7E39-3D34-4668-A0F5-B3D9A7D77487}">
      <dsp:nvSpPr>
        <dsp:cNvPr id="0" name=""/>
        <dsp:cNvSpPr/>
      </dsp:nvSpPr>
      <dsp:spPr>
        <a:xfrm>
          <a:off x="4114800" y="760301"/>
          <a:ext cx="2188926" cy="5020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047"/>
              </a:lnTo>
              <a:lnTo>
                <a:pt x="2188926" y="251047"/>
              </a:lnTo>
              <a:lnTo>
                <a:pt x="2188926" y="5020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67507A-F029-437E-AA65-DF6E8C41C61A}">
      <dsp:nvSpPr>
        <dsp:cNvPr id="0" name=""/>
        <dsp:cNvSpPr/>
      </dsp:nvSpPr>
      <dsp:spPr>
        <a:xfrm>
          <a:off x="2069902" y="760301"/>
          <a:ext cx="2044897" cy="502094"/>
        </a:xfrm>
        <a:custGeom>
          <a:avLst/>
          <a:gdLst/>
          <a:ahLst/>
          <a:cxnLst/>
          <a:rect l="0" t="0" r="0" b="0"/>
          <a:pathLst>
            <a:path>
              <a:moveTo>
                <a:pt x="2044897" y="0"/>
              </a:moveTo>
              <a:lnTo>
                <a:pt x="2044897" y="251047"/>
              </a:lnTo>
              <a:lnTo>
                <a:pt x="0" y="251047"/>
              </a:lnTo>
              <a:lnTo>
                <a:pt x="0" y="5020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E20A7-B72D-469C-BB8F-4507828356C5}">
      <dsp:nvSpPr>
        <dsp:cNvPr id="0" name=""/>
        <dsp:cNvSpPr/>
      </dsp:nvSpPr>
      <dsp:spPr>
        <a:xfrm>
          <a:off x="1776153" y="501"/>
          <a:ext cx="4677292" cy="759799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Неэффективная образовательная организация</a:t>
          </a:r>
          <a:endParaRPr lang="ru-RU" sz="2600" kern="1200" dirty="0"/>
        </a:p>
      </dsp:txBody>
      <dsp:txXfrm>
        <a:off x="1776153" y="501"/>
        <a:ext cx="4677292" cy="759799"/>
      </dsp:txXfrm>
    </dsp:sp>
    <dsp:sp modelId="{4457C442-E36D-4534-8B9C-C24E6E2DE04F}">
      <dsp:nvSpPr>
        <dsp:cNvPr id="0" name=""/>
        <dsp:cNvSpPr/>
      </dsp:nvSpPr>
      <dsp:spPr>
        <a:xfrm>
          <a:off x="529059" y="1262395"/>
          <a:ext cx="3081685" cy="637910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государственная</a:t>
          </a:r>
          <a:endParaRPr lang="ru-RU" sz="2600" kern="1200" dirty="0"/>
        </a:p>
      </dsp:txBody>
      <dsp:txXfrm>
        <a:off x="529059" y="1262395"/>
        <a:ext cx="3081685" cy="637910"/>
      </dsp:txXfrm>
    </dsp:sp>
    <dsp:sp modelId="{420122D4-0D39-4B9A-B0BA-7B893C900337}">
      <dsp:nvSpPr>
        <dsp:cNvPr id="0" name=""/>
        <dsp:cNvSpPr/>
      </dsp:nvSpPr>
      <dsp:spPr>
        <a:xfrm>
          <a:off x="4762883" y="1262395"/>
          <a:ext cx="3081685" cy="637910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негосударственная</a:t>
          </a:r>
          <a:endParaRPr lang="ru-RU" sz="2600" kern="1200" dirty="0"/>
        </a:p>
      </dsp:txBody>
      <dsp:txXfrm>
        <a:off x="4762883" y="1262395"/>
        <a:ext cx="3081685" cy="637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87B92-1BD3-4CA2-9AAF-2ABDAC3460CD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5544A-2FCA-4C6B-B982-45AC70CC7D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9002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5544A-2FCA-4C6B-B982-45AC70CC7D6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6541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Основания проведения</a:t>
            </a:r>
            <a:r>
              <a:rPr lang="ru-RU" baseline="0" dirty="0" smtClean="0"/>
              <a:t> мониторинга:</a:t>
            </a:r>
          </a:p>
          <a:p>
            <a:r>
              <a:rPr lang="ru-RU" baseline="0" dirty="0" smtClean="0"/>
              <a:t>2012 год – Указ Президента, обязывающий провести мониторинг эффективности государственных вузов</a:t>
            </a:r>
          </a:p>
          <a:p>
            <a:r>
              <a:rPr lang="ru-RU" baseline="0" dirty="0" smtClean="0"/>
              <a:t>2013 год – Вступление в силу закона об образовании, Распоряжение Правительства и Постановление Правительства, определяющее правила проведения мониторинга системы образования, в том числе в части ее эффективности.</a:t>
            </a:r>
          </a:p>
          <a:p>
            <a:r>
              <a:rPr lang="ru-RU" baseline="0" dirty="0" smtClean="0"/>
              <a:t>Полномочия по определению порядка, показателей и сроков проведения мониторинга возложены на </a:t>
            </a:r>
            <a:r>
              <a:rPr lang="ru-RU" baseline="0" dirty="0" err="1" smtClean="0"/>
              <a:t>Минобрнауки</a:t>
            </a:r>
            <a:r>
              <a:rPr lang="ru-RU" baseline="0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5544A-2FCA-4C6B-B982-45AC70CC7D6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9827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вузам второй группы были рассмотрены учредителями и приняты к реализации Программы развития образовательных учреждений и их филиалов.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итогам очередного заседания Межведомственной комиссии, состоявшегося 29 апреля 2013 года, было принято решение о переводе во 2 группу одного образовательного учреждения, подведомственного Министерству культуры РФ, и 4 филиалов, подведомственных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Минобрнауки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России, находившихся ранее в группе 3.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Ведется последовательная работа по реорганизации филиалов образовательных учреждений, отнесенных к группе 3.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Подлежат реорганизации  – 22 вуза, подведомственные </a:t>
            </a:r>
            <a:r>
              <a:rPr lang="ru-RU" sz="1200" dirty="0" err="1" smtClean="0"/>
              <a:t>Минобрнауки</a:t>
            </a:r>
            <a:r>
              <a:rPr lang="ru-RU" sz="1200" dirty="0" smtClean="0"/>
              <a:t> России.</a:t>
            </a:r>
          </a:p>
          <a:p>
            <a:pPr eaLnBrk="1" hangingPunct="1">
              <a:buFont typeface="Wingdings" pitchFamily="2" charset="2"/>
              <a:buNone/>
            </a:pPr>
            <a:endParaRPr lang="ru-RU" sz="8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Принято решение о реорганизации (издан приказ) – 1</a:t>
            </a:r>
            <a:r>
              <a:rPr lang="en-US" sz="1200" dirty="0" smtClean="0"/>
              <a:t>9</a:t>
            </a:r>
            <a:r>
              <a:rPr lang="ru-RU" sz="1200" dirty="0" smtClean="0"/>
              <a:t> вузов.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Приказы в стадии подготовки - </a:t>
            </a:r>
            <a:r>
              <a:rPr lang="en-US" sz="1200" dirty="0" smtClean="0"/>
              <a:t>3</a:t>
            </a:r>
            <a:r>
              <a:rPr lang="ru-RU" sz="1200" dirty="0" smtClean="0"/>
              <a:t> вуза. 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Из 258 филиалов, попавших в данную группу: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dirty="0" smtClean="0"/>
              <a:t>44</a:t>
            </a:r>
            <a:r>
              <a:rPr lang="ru-RU" sz="1200" dirty="0" smtClean="0"/>
              <a:t> - ликвидированы или реорганизованы,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В течение 2013 года планируется ликвидировать </a:t>
            </a:r>
            <a:r>
              <a:rPr lang="en-US" sz="1200" dirty="0" smtClean="0"/>
              <a:t>82</a:t>
            </a:r>
            <a:r>
              <a:rPr lang="ru-RU" sz="1200" dirty="0" smtClean="0"/>
              <a:t> филиала.</a:t>
            </a:r>
          </a:p>
          <a:p>
            <a:pPr eaLnBrk="1" hangingPunct="1">
              <a:buFont typeface="Arial" charset="0"/>
              <a:buNone/>
            </a:pPr>
            <a:r>
              <a:rPr lang="ru-RU" sz="1200" dirty="0" smtClean="0"/>
              <a:t>По остальным филиалам образовательных учреждений прекращен прием студентов и представлены планы реорганизационных мероприятий, предусматривающие ликвидацию филиалов после выпуска всех обучающихся.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5544A-2FCA-4C6B-B982-45AC70CC7D6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453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Внесение изменений</a:t>
            </a:r>
            <a:r>
              <a:rPr lang="ru-RU" baseline="0" dirty="0" smtClean="0"/>
              <a:t> в показатели и критерии мониторинга инициировано решением МВК.</a:t>
            </a:r>
            <a:endParaRPr lang="ru-RU" dirty="0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BABD0B-864D-40CD-812E-5A5E4590531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Результаты по педвузам поставлю завтра, т.к. все материалы по этому вопросу на работе.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5544A-2FCA-4C6B-B982-45AC70CC7D6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2545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Всего обучается на 1 октября 2012 года </a:t>
            </a:r>
            <a:r>
              <a:rPr lang="ru-RU" b="1" dirty="0" smtClean="0"/>
              <a:t>6 067 234 </a:t>
            </a:r>
            <a:r>
              <a:rPr lang="ru-RU" dirty="0" smtClean="0"/>
              <a:t>человек, из них </a:t>
            </a:r>
            <a:r>
              <a:rPr lang="ru-RU" b="1" dirty="0" smtClean="0"/>
              <a:t>164 673</a:t>
            </a:r>
            <a:r>
              <a:rPr lang="ru-RU" dirty="0" smtClean="0"/>
              <a:t> иностранца,</a:t>
            </a:r>
            <a:br>
              <a:rPr lang="ru-RU" dirty="0" smtClean="0"/>
            </a:br>
            <a:r>
              <a:rPr lang="ru-RU" dirty="0" smtClean="0"/>
              <a:t>из которых </a:t>
            </a:r>
            <a:r>
              <a:rPr lang="ru-RU" b="1" dirty="0" smtClean="0"/>
              <a:t>127 393</a:t>
            </a:r>
            <a:r>
              <a:rPr lang="ru-RU" dirty="0" smtClean="0"/>
              <a:t> из стран СНГ, Балтии, Грузии, Абхазии и Южной Осетии.</a:t>
            </a:r>
          </a:p>
          <a:p>
            <a:endParaRPr lang="ru-RU" dirty="0" smtClean="0"/>
          </a:p>
          <a:p>
            <a:r>
              <a:rPr lang="ru-RU" dirty="0" smtClean="0"/>
              <a:t>Эти данные взяты из сводов по России Росстата по ВПО-1.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5544A-2FCA-4C6B-B982-45AC70CC7D6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5133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Красный фон – модифицированные показатели</a:t>
            </a:r>
          </a:p>
          <a:p>
            <a:r>
              <a:rPr lang="ru-RU" dirty="0" smtClean="0"/>
              <a:t>Синий фон – базовые показатели</a:t>
            </a:r>
          </a:p>
          <a:p>
            <a:r>
              <a:rPr lang="ru-RU" dirty="0" smtClean="0"/>
              <a:t>Оранжевый фон – дополнительный</a:t>
            </a:r>
            <a:r>
              <a:rPr lang="ru-RU" baseline="0" dirty="0" smtClean="0"/>
              <a:t> показатель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5544A-2FCA-4C6B-B982-45AC70CC7D6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4577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0370776-0B88-497D-840C-5546A9786AF1}" type="slidenum">
              <a:rPr lang="ru-RU" smtClean="0"/>
              <a:pPr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Итоговые данные</a:t>
            </a:r>
            <a:r>
              <a:rPr lang="ru-RU" baseline="0" dirty="0" smtClean="0"/>
              <a:t> уточню по состоянию на вечер понедельника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5544A-2FCA-4C6B-B982-45AC70CC7D6E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1531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7186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256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236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339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747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188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352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93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861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5648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278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DE740-3A73-4BDE-A4CD-E4FEDC872A7A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61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microsoft.com/office/2007/relationships/hdphoto" Target="../media/hdphoto1.wdp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microsoft.com/office/2007/relationships/hdphoto" Target="../media/hdphoto1.wdp"/><Relationship Id="rId7" Type="http://schemas.openxmlformats.org/officeDocument/2006/relationships/diagramColors" Target="../diagrams/colors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1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microsoft.com/office/2007/relationships/hdphoto" Target="../media/hdphoto1.wdp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2348880"/>
            <a:ext cx="8229600" cy="1728192"/>
          </a:xfrm>
          <a:effectLst/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МОНИТОРИНГ ЭФФЕКТИВНОСТИ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ДЕЯТЕЛЬНОСТИ ОБРАЗОВАТЕЛЬНЫХ ОРГАНИЗАЦИЙ ВЫСШЕГО ОБРАЗОВАНИЯ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60648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Министерство образования и науки Российской Федерации</a:t>
            </a:r>
          </a:p>
        </p:txBody>
      </p:sp>
      <p:pic>
        <p:nvPicPr>
          <p:cNvPr id="4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24744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4293096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Соболев Александр Борисович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директор Департамента государственной политики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сфере высшего образования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164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50898262"/>
              </p:ext>
            </p:extLst>
          </p:nvPr>
        </p:nvGraphicFramePr>
        <p:xfrm>
          <a:off x="251520" y="485964"/>
          <a:ext cx="8640960" cy="6255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560" y="4554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Структура </a:t>
            </a:r>
            <a:r>
              <a:rPr lang="ru-RU" sz="2000" b="1" dirty="0" smtClean="0"/>
              <a:t>показателей для </a:t>
            </a:r>
            <a:r>
              <a:rPr lang="ru-RU" sz="2000" b="1" dirty="0"/>
              <a:t>вузов творческой направленности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26385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147855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dirty="0" smtClean="0"/>
              <a:t>Вуз или филиал относится к группе эффективных при достижении пороговых значений </a:t>
            </a:r>
            <a:r>
              <a:rPr lang="ru-RU" sz="2400" b="1" dirty="0" smtClean="0"/>
              <a:t>для любых трех и более показателей.</a:t>
            </a:r>
            <a:endParaRPr lang="ru-RU" sz="2400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Мониторинг – 2013</a:t>
            </a:r>
            <a:r>
              <a:rPr lang="ru-RU" sz="36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Отнесение к группе эффективных вузов</a:t>
            </a:r>
            <a:endParaRPr lang="ru-RU" sz="3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3563888" y="3504292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987824" y="3504292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411760" y="3504292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644008" y="3504292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20072" y="3504292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796136" y="3504292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372200" y="3504292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2627784" y="3995772"/>
            <a:ext cx="1152128" cy="576064"/>
          </a:xfrm>
          <a:prstGeom prst="downArrow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148064" y="3995772"/>
            <a:ext cx="1152128" cy="576064"/>
          </a:xfrm>
          <a:prstGeom prst="downArrow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1520" y="5445224"/>
            <a:ext cx="8296944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dk1"/>
                </a:solidFill>
                <a:cs typeface="Arial" charset="0"/>
              </a:rPr>
              <a:t>Критерии принятия решений применяются </a:t>
            </a:r>
            <a:r>
              <a:rPr lang="ru-RU" dirty="0" smtClean="0">
                <a:solidFill>
                  <a:schemeClr val="dk1"/>
                </a:solidFill>
                <a:cs typeface="Arial" charset="0"/>
              </a:rPr>
              <a:t>единообразно</a:t>
            </a:r>
            <a:br>
              <a:rPr lang="ru-RU" dirty="0" smtClean="0">
                <a:solidFill>
                  <a:schemeClr val="dk1"/>
                </a:solidFill>
                <a:cs typeface="Arial" charset="0"/>
              </a:rPr>
            </a:br>
            <a:r>
              <a:rPr lang="ru-RU" dirty="0" smtClean="0">
                <a:solidFill>
                  <a:schemeClr val="dk1"/>
                </a:solidFill>
                <a:cs typeface="Arial" charset="0"/>
              </a:rPr>
              <a:t>к </a:t>
            </a:r>
            <a:r>
              <a:rPr lang="ru-RU" dirty="0">
                <a:solidFill>
                  <a:schemeClr val="dk1"/>
                </a:solidFill>
                <a:cs typeface="Arial" charset="0"/>
              </a:rPr>
              <a:t>образовательным учреждениям и их </a:t>
            </a:r>
            <a:r>
              <a:rPr lang="ru-RU" dirty="0" smtClean="0">
                <a:solidFill>
                  <a:schemeClr val="dk1"/>
                </a:solidFill>
                <a:cs typeface="Arial" charset="0"/>
              </a:rPr>
              <a:t>филиалам</a:t>
            </a:r>
            <a:br>
              <a:rPr lang="ru-RU" dirty="0" smtClean="0">
                <a:solidFill>
                  <a:schemeClr val="dk1"/>
                </a:solidFill>
                <a:cs typeface="Arial" charset="0"/>
              </a:rPr>
            </a:br>
            <a:r>
              <a:rPr lang="ru-RU" dirty="0" smtClean="0">
                <a:solidFill>
                  <a:schemeClr val="dk1"/>
                </a:solidFill>
                <a:cs typeface="Arial" charset="0"/>
              </a:rPr>
              <a:t>как </a:t>
            </a:r>
            <a:r>
              <a:rPr lang="ru-RU" dirty="0">
                <a:solidFill>
                  <a:schemeClr val="dk1"/>
                </a:solidFill>
                <a:cs typeface="Arial" charset="0"/>
              </a:rPr>
              <a:t>имеющих специфику </a:t>
            </a:r>
            <a:r>
              <a:rPr lang="ru-RU" dirty="0" smtClean="0">
                <a:solidFill>
                  <a:schemeClr val="dk1"/>
                </a:solidFill>
                <a:cs typeface="Arial" charset="0"/>
              </a:rPr>
              <a:t>деятельности, так </a:t>
            </a:r>
            <a:r>
              <a:rPr lang="ru-RU" dirty="0">
                <a:solidFill>
                  <a:schemeClr val="dk1"/>
                </a:solidFill>
                <a:cs typeface="Arial" charset="0"/>
              </a:rPr>
              <a:t>и не имеющих ее.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40658" y="4571836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6600"/>
                </a:solidFill>
              </a:rPr>
              <a:t>эффективный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80273" y="4571836"/>
            <a:ext cx="148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группа риска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03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47383" y="1500174"/>
          <a:ext cx="8401081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6436"/>
                <a:gridCol w="1357322"/>
                <a:gridCol w="135732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2013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Средний балл студентов, принятых по результатам ЕГЭ на обучение по очной форме по программам подготовки бакалавров и специалистов за счет средств соответствующих бюджетов бюджетной системы РФ и с оплатой стоимости затрат на обучение физическими или юридическими лицами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 / 60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 / 60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Объем НИОКР в расчете на одного НПР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95 000</a:t>
                      </a: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75 000</a:t>
                      </a: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50 000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95 000</a:t>
                      </a: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75 000</a:t>
                      </a: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50 000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Международная деятельность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3 % / 0,7 %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3 % / 1 %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вуза из всех источников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700 000 руб.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700 000 руб.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Общая площадь учебно-научных помещений в расчете на одного студента (приведенного контингента), имеющихся у вуза на праве собственности, переданных учредителем, закрепленных за вузом на праве оперативного управления и безвозмездного пользования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кв.м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кв.м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кв.м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кв.м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Трудоустройство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Медиана</a:t>
                      </a:r>
                      <a:br>
                        <a:rPr lang="ru-RU" sz="1600" dirty="0" smtClean="0"/>
                      </a:br>
                      <a:r>
                        <a:rPr lang="ru-RU" sz="1600" dirty="0" smtClean="0"/>
                        <a:t>по ФО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Мониторинг – 2013</a:t>
            </a:r>
            <a:r>
              <a:rPr lang="ru-RU" sz="36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Показатели эффективности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вузов</a:t>
            </a:r>
            <a:endParaRPr lang="ru-RU" sz="3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трелка вправо 12"/>
          <p:cNvSpPr/>
          <p:nvPr/>
        </p:nvSpPr>
        <p:spPr>
          <a:xfrm>
            <a:off x="8820472" y="2420888"/>
            <a:ext cx="216024" cy="288032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8820472" y="3573016"/>
            <a:ext cx="216024" cy="288032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8820472" y="4437112"/>
            <a:ext cx="216024" cy="288032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8820472" y="5301208"/>
            <a:ext cx="216024" cy="288032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рест 17"/>
          <p:cNvSpPr/>
          <p:nvPr/>
        </p:nvSpPr>
        <p:spPr>
          <a:xfrm>
            <a:off x="8820472" y="6237312"/>
            <a:ext cx="144016" cy="14401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рест 18"/>
          <p:cNvSpPr/>
          <p:nvPr/>
        </p:nvSpPr>
        <p:spPr>
          <a:xfrm>
            <a:off x="8820472" y="4149080"/>
            <a:ext cx="144016" cy="14401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500174"/>
          <a:ext cx="8401081" cy="505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6436"/>
                <a:gridCol w="1357322"/>
                <a:gridCol w="135732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2013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Средний балл студентов, принятых по результатам ЕГЭ на обучение по очной форме по программам подготовки бакалавров и специалистов за счет средств соответствующих бюджетов бюджетной системы РФ и с оплатой стоимости затрат на обучение физическими или юридическими лицами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50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Объем НИОКР в расчете на одного НПР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1700 руб.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1700 руб.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Доходы вуза из всех источников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700 000 руб.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700 000 руб. 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Общая площадь учебно-научных помещений в расчете на одного студента (приведенного контингента), имеющихся у вуза на праве собственности, переданных учредителем, закрепленных за вузом на праве оперативного управления и безвозмездного пользования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0,9 кв.м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 кв.м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Приведенный</a:t>
                      </a:r>
                      <a:r>
                        <a:rPr lang="ru-RU" sz="1600" baseline="0" dirty="0" smtClean="0"/>
                        <a:t> контингент студентов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220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Доля</a:t>
                      </a:r>
                      <a:r>
                        <a:rPr lang="ru-RU" sz="1600" baseline="0" dirty="0" smtClean="0"/>
                        <a:t> кандидатов и докторов наук в численности работников ППС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60%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60%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Доля штатных работников</a:t>
                      </a:r>
                      <a:r>
                        <a:rPr lang="ru-RU" sz="1600" baseline="0" dirty="0" smtClean="0"/>
                        <a:t> ППС в общей численности ППС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64%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64%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Мониторинг – 2013</a:t>
            </a:r>
            <a:r>
              <a:rPr lang="ru-RU" sz="36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Показатели эффективности филиалов</a:t>
            </a:r>
            <a:endParaRPr lang="ru-RU" sz="3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трелка вправо 6"/>
          <p:cNvSpPr/>
          <p:nvPr/>
        </p:nvSpPr>
        <p:spPr>
          <a:xfrm>
            <a:off x="8748464" y="2420888"/>
            <a:ext cx="216024" cy="288032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8748464" y="3212976"/>
            <a:ext cx="216024" cy="288032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8748464" y="5301208"/>
            <a:ext cx="216024" cy="288032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8748464" y="5733256"/>
            <a:ext cx="216024" cy="288032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8748464" y="6237312"/>
            <a:ext cx="216024" cy="288032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6200000">
            <a:off x="8748464" y="4473116"/>
            <a:ext cx="216024" cy="28803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653884" y="2159529"/>
            <a:ext cx="3068255" cy="1145443"/>
            <a:chOff x="4397" y="1430"/>
            <a:chExt cx="1005" cy="960"/>
          </a:xfrm>
          <a:solidFill>
            <a:srgbClr val="FF3300"/>
          </a:solidFill>
        </p:grpSpPr>
        <p:sp>
          <p:nvSpPr>
            <p:cNvPr id="38" name="AutoShape 10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pFill/>
            <a:ln w="9525" algn="ctr">
              <a:solidFill>
                <a:srgbClr val="76858A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9" name="AutoShape 11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grpFill/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26627" name="Group 9"/>
          <p:cNvGrpSpPr>
            <a:grpSpLocks/>
          </p:cNvGrpSpPr>
          <p:nvPr/>
        </p:nvGrpSpPr>
        <p:grpSpPr bwMode="auto">
          <a:xfrm>
            <a:off x="4014539" y="2158826"/>
            <a:ext cx="2921000" cy="1144587"/>
            <a:chOff x="4397" y="1430"/>
            <a:chExt cx="1005" cy="960"/>
          </a:xfrm>
        </p:grpSpPr>
        <p:sp>
          <p:nvSpPr>
            <p:cNvPr id="26661" name="AutoShape 10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rotWithShape="1">
              <a:gsLst>
                <a:gs pos="0">
                  <a:srgbClr val="8D9498"/>
                </a:gs>
                <a:gs pos="50000">
                  <a:srgbClr val="D5E0E5"/>
                </a:gs>
                <a:gs pos="100000">
                  <a:srgbClr val="8D9498"/>
                </a:gs>
              </a:gsLst>
              <a:lin ang="5400000" scaled="1"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62" name="AutoShape 11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noFill/>
            <a:ln w="9525" algn="ctr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6628" name="Group 9"/>
          <p:cNvGrpSpPr>
            <a:grpSpLocks/>
          </p:cNvGrpSpPr>
          <p:nvPr/>
        </p:nvGrpSpPr>
        <p:grpSpPr bwMode="auto">
          <a:xfrm>
            <a:off x="2182564" y="2163588"/>
            <a:ext cx="2952750" cy="1131888"/>
            <a:chOff x="4397" y="1430"/>
            <a:chExt cx="1005" cy="960"/>
          </a:xfrm>
        </p:grpSpPr>
        <p:sp>
          <p:nvSpPr>
            <p:cNvPr id="26659" name="AutoShape 10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rotWithShape="1">
              <a:gsLst>
                <a:gs pos="0">
                  <a:srgbClr val="8D9498"/>
                </a:gs>
                <a:gs pos="50000">
                  <a:srgbClr val="D5E0E5"/>
                </a:gs>
                <a:gs pos="100000">
                  <a:srgbClr val="8D9498"/>
                </a:gs>
              </a:gsLst>
              <a:lin ang="5400000" scaled="1"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60" name="AutoShape 11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noFill/>
            <a:ln w="9525" algn="ctr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6630" name="Group 9"/>
          <p:cNvGrpSpPr>
            <a:grpSpLocks/>
          </p:cNvGrpSpPr>
          <p:nvPr/>
        </p:nvGrpSpPr>
        <p:grpSpPr bwMode="auto">
          <a:xfrm>
            <a:off x="1141164" y="2163588"/>
            <a:ext cx="1916112" cy="1131888"/>
            <a:chOff x="4397" y="1430"/>
            <a:chExt cx="1005" cy="960"/>
          </a:xfrm>
        </p:grpSpPr>
        <p:sp>
          <p:nvSpPr>
            <p:cNvPr id="26657" name="AutoShape 10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rotWithShape="1">
              <a:gsLst>
                <a:gs pos="0">
                  <a:srgbClr val="8D9498"/>
                </a:gs>
                <a:gs pos="50000">
                  <a:srgbClr val="D5E0E5"/>
                </a:gs>
                <a:gs pos="100000">
                  <a:srgbClr val="8D9498"/>
                </a:gs>
              </a:gsLst>
              <a:lin ang="5400000" scaled="1"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8" name="AutoShape 11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noFill/>
            <a:ln w="9525" algn="ctr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6631" name="Rectangle 15"/>
          <p:cNvSpPr>
            <a:spLocks noChangeArrowheads="1"/>
          </p:cNvSpPr>
          <p:nvPr/>
        </p:nvSpPr>
        <p:spPr bwMode="gray">
          <a:xfrm>
            <a:off x="1117351" y="2330897"/>
            <a:ext cx="18097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rgbClr val="333333"/>
                </a:solidFill>
              </a:rPr>
              <a:t>Сбор</a:t>
            </a:r>
            <a:br>
              <a:rPr lang="ru-RU" sz="1400" b="1" dirty="0">
                <a:solidFill>
                  <a:srgbClr val="333333"/>
                </a:solidFill>
              </a:rPr>
            </a:br>
            <a:r>
              <a:rPr lang="ru-RU" sz="1400" b="1" dirty="0">
                <a:solidFill>
                  <a:srgbClr val="333333"/>
                </a:solidFill>
              </a:rPr>
              <a:t>первичных данных статистики</a:t>
            </a:r>
            <a:endParaRPr lang="en-US" sz="1400" b="1" dirty="0">
              <a:solidFill>
                <a:srgbClr val="333333"/>
              </a:solidFill>
            </a:endParaRPr>
          </a:p>
        </p:txBody>
      </p:sp>
      <p:sp>
        <p:nvSpPr>
          <p:cNvPr id="26632" name="Text Box 22"/>
          <p:cNvSpPr txBox="1">
            <a:spLocks noChangeArrowheads="1"/>
          </p:cNvSpPr>
          <p:nvPr/>
        </p:nvSpPr>
        <p:spPr bwMode="auto">
          <a:xfrm rot="-5400000">
            <a:off x="-70893" y="2389807"/>
            <a:ext cx="13430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1400" b="1">
                <a:solidFill>
                  <a:srgbClr val="000000"/>
                </a:solidFill>
              </a:rPr>
              <a:t>Этапы</a:t>
            </a:r>
            <a:br>
              <a:rPr lang="ru-RU" sz="1400" b="1">
                <a:solidFill>
                  <a:srgbClr val="000000"/>
                </a:solidFill>
              </a:rPr>
            </a:br>
            <a:r>
              <a:rPr lang="ru-RU" sz="1400" b="1">
                <a:solidFill>
                  <a:srgbClr val="000000"/>
                </a:solidFill>
              </a:rPr>
              <a:t>проведения</a:t>
            </a:r>
          </a:p>
          <a:p>
            <a:pPr algn="ctr"/>
            <a:r>
              <a:rPr lang="ru-RU" sz="1400" b="1">
                <a:solidFill>
                  <a:srgbClr val="000000"/>
                </a:solidFill>
              </a:rPr>
              <a:t>мониторинга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26633" name="Rectangle 15"/>
          <p:cNvSpPr>
            <a:spLocks noChangeArrowheads="1"/>
          </p:cNvSpPr>
          <p:nvPr/>
        </p:nvSpPr>
        <p:spPr bwMode="gray">
          <a:xfrm>
            <a:off x="3074094" y="2348880"/>
            <a:ext cx="17859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rgbClr val="333333"/>
                </a:solidFill>
              </a:rPr>
              <a:t>Верификация</a:t>
            </a:r>
            <a:br>
              <a:rPr lang="ru-RU" sz="1400" b="1" dirty="0">
                <a:solidFill>
                  <a:srgbClr val="333333"/>
                </a:solidFill>
              </a:rPr>
            </a:br>
            <a:r>
              <a:rPr lang="ru-RU" sz="1400" b="1" dirty="0">
                <a:solidFill>
                  <a:srgbClr val="333333"/>
                </a:solidFill>
              </a:rPr>
              <a:t>первичных данных статистики</a:t>
            </a:r>
            <a:endParaRPr lang="en-US" sz="1400" b="1" dirty="0">
              <a:solidFill>
                <a:srgbClr val="333333"/>
              </a:solidFill>
            </a:endParaRPr>
          </a:p>
        </p:txBody>
      </p:sp>
      <p:sp>
        <p:nvSpPr>
          <p:cNvPr id="26634" name="Text Box 22"/>
          <p:cNvSpPr txBox="1">
            <a:spLocks noChangeArrowheads="1"/>
          </p:cNvSpPr>
          <p:nvPr/>
        </p:nvSpPr>
        <p:spPr bwMode="auto">
          <a:xfrm>
            <a:off x="1050676" y="1625426"/>
            <a:ext cx="1858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1400" b="1" dirty="0">
                <a:solidFill>
                  <a:srgbClr val="FF0000"/>
                </a:solidFill>
              </a:rPr>
              <a:t>15 августа – </a:t>
            </a:r>
            <a:br>
              <a:rPr lang="ru-RU" sz="1400" b="1" dirty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>16 </a:t>
            </a:r>
            <a:r>
              <a:rPr lang="ru-RU" sz="1400" b="1" dirty="0">
                <a:solidFill>
                  <a:srgbClr val="FF0000"/>
                </a:solidFill>
              </a:rPr>
              <a:t>сентября </a:t>
            </a:r>
            <a:r>
              <a:rPr lang="ru-RU" sz="1400" b="1" dirty="0" smtClean="0">
                <a:solidFill>
                  <a:srgbClr val="FF0000"/>
                </a:solidFill>
              </a:rPr>
              <a:t>2013 </a:t>
            </a:r>
            <a:r>
              <a:rPr lang="ru-RU" sz="1400" b="1" dirty="0">
                <a:solidFill>
                  <a:srgbClr val="FF0000"/>
                </a:solidFill>
              </a:rPr>
              <a:t>г.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6635" name="Text Box 22"/>
          <p:cNvSpPr txBox="1">
            <a:spLocks noChangeArrowheads="1"/>
          </p:cNvSpPr>
          <p:nvPr/>
        </p:nvSpPr>
        <p:spPr bwMode="auto">
          <a:xfrm>
            <a:off x="3082801" y="1644476"/>
            <a:ext cx="18587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1400" b="1" dirty="0">
                <a:solidFill>
                  <a:srgbClr val="FF0000"/>
                </a:solidFill>
              </a:rPr>
              <a:t>15 августа – </a:t>
            </a:r>
            <a:br>
              <a:rPr lang="ru-RU" sz="1400" b="1" dirty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>30 сентября </a:t>
            </a:r>
            <a:r>
              <a:rPr lang="ru-RU" sz="1400" b="1" dirty="0">
                <a:solidFill>
                  <a:srgbClr val="FF0000"/>
                </a:solidFill>
              </a:rPr>
              <a:t>2012 г.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6636" name="Text Box 22"/>
          <p:cNvSpPr txBox="1">
            <a:spLocks noChangeArrowheads="1"/>
          </p:cNvSpPr>
          <p:nvPr/>
        </p:nvSpPr>
        <p:spPr bwMode="auto">
          <a:xfrm>
            <a:off x="5028951" y="1642888"/>
            <a:ext cx="1871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1 октября –</a:t>
            </a:r>
            <a:r>
              <a:rPr lang="ru-RU" sz="1400" b="1" dirty="0">
                <a:solidFill>
                  <a:srgbClr val="FF0000"/>
                </a:solidFill>
              </a:rPr>
              <a:t/>
            </a:r>
            <a:br>
              <a:rPr lang="ru-RU" sz="1400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FF0000"/>
                </a:solidFill>
              </a:rPr>
              <a:t>    1 ноября 2012 г.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gray">
          <a:xfrm flipH="1" flipV="1">
            <a:off x="8748464" y="1698451"/>
            <a:ext cx="0" cy="5041900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8" name="AutoShape 5"/>
          <p:cNvSpPr>
            <a:spLocks noChangeArrowheads="1"/>
          </p:cNvSpPr>
          <p:nvPr/>
        </p:nvSpPr>
        <p:spPr bwMode="gray">
          <a:xfrm>
            <a:off x="1095126" y="3430413"/>
            <a:ext cx="7593013" cy="523875"/>
          </a:xfrm>
          <a:prstGeom prst="homePlate">
            <a:avLst>
              <a:gd name="adj" fmla="val 27281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  <a:ex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6639" name="Text Box 22"/>
          <p:cNvSpPr txBox="1">
            <a:spLocks noChangeArrowheads="1"/>
          </p:cNvSpPr>
          <p:nvPr/>
        </p:nvSpPr>
        <p:spPr bwMode="auto">
          <a:xfrm>
            <a:off x="1174501" y="3430413"/>
            <a:ext cx="7165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400">
                <a:solidFill>
                  <a:srgbClr val="000000"/>
                </a:solidFill>
              </a:rPr>
              <a:t>Информационно-технологическое и консультативное сопровождение работ по проведению мониторинга 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969714" y="3940437"/>
            <a:ext cx="387985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Формирование Межведомственной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комиссии</a:t>
            </a: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Утверждение критериев  дополнительных показателей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оценки эффективности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вузов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и их филиалов на заседании Межведомственной комиссии 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Подведение предварительных итогов сбора </a:t>
            </a:r>
            <a:r>
              <a:rPr lang="ru-RU" sz="1200" b="1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статистических данных</a:t>
            </a:r>
            <a:endParaRPr lang="en-US" sz="1200" b="1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44" name="Line 13"/>
          <p:cNvSpPr>
            <a:spLocks noChangeShapeType="1"/>
          </p:cNvSpPr>
          <p:nvPr/>
        </p:nvSpPr>
        <p:spPr bwMode="gray">
          <a:xfrm flipH="1" flipV="1">
            <a:off x="5090864" y="1695276"/>
            <a:ext cx="20637" cy="5114925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5" name="Line 13"/>
          <p:cNvSpPr>
            <a:spLocks noChangeShapeType="1"/>
          </p:cNvSpPr>
          <p:nvPr/>
        </p:nvSpPr>
        <p:spPr bwMode="gray">
          <a:xfrm flipH="1" flipV="1">
            <a:off x="6899026" y="1698451"/>
            <a:ext cx="20638" cy="5114925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7" name="Прямоугольник 1"/>
          <p:cNvSpPr>
            <a:spLocks noChangeArrowheads="1"/>
          </p:cNvSpPr>
          <p:nvPr/>
        </p:nvSpPr>
        <p:spPr bwMode="auto">
          <a:xfrm>
            <a:off x="5164682" y="4145706"/>
            <a:ext cx="177085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1200" b="1" dirty="0">
                <a:latin typeface="Arial" pitchFamily="34" charset="0"/>
                <a:cs typeface="Arial" pitchFamily="34" charset="0"/>
              </a:rPr>
              <a:t>Доведение результатов мониторинга до заинтересованных ФОИВ с целью дальнейшего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анализа, проведение заседаний рабочих групп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50" name="Rectangle 15"/>
          <p:cNvSpPr>
            <a:spLocks noChangeArrowheads="1"/>
          </p:cNvSpPr>
          <p:nvPr/>
        </p:nvSpPr>
        <p:spPr bwMode="gray">
          <a:xfrm>
            <a:off x="6829597" y="2330896"/>
            <a:ext cx="18081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400" b="1" dirty="0"/>
              <a:t>Формирование перечня вузов для принятия решений</a:t>
            </a:r>
            <a:endParaRPr lang="en-US" sz="1400" b="1" dirty="0"/>
          </a:p>
        </p:txBody>
      </p:sp>
      <p:sp>
        <p:nvSpPr>
          <p:cNvPr id="26651" name="Прямоугольник 57"/>
          <p:cNvSpPr>
            <a:spLocks noChangeArrowheads="1"/>
          </p:cNvSpPr>
          <p:nvPr/>
        </p:nvSpPr>
        <p:spPr bwMode="auto">
          <a:xfrm>
            <a:off x="6935539" y="4085294"/>
            <a:ext cx="18129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Утверждение результатов мониторинга на заседании Межведомственной комиссии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>
                <a:latin typeface="Arial" pitchFamily="34" charset="0"/>
                <a:cs typeface="Arial" pitchFamily="34" charset="0"/>
              </a:rPr>
              <a:t>Подготовка проекта доклада в Правительство Российской Федерации</a:t>
            </a:r>
          </a:p>
        </p:txBody>
      </p:sp>
      <p:sp>
        <p:nvSpPr>
          <p:cNvPr id="26654" name="Text Box 22"/>
          <p:cNvSpPr txBox="1">
            <a:spLocks noChangeArrowheads="1"/>
          </p:cNvSpPr>
          <p:nvPr/>
        </p:nvSpPr>
        <p:spPr bwMode="auto">
          <a:xfrm>
            <a:off x="6741864" y="1680988"/>
            <a:ext cx="1873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Ноябрь</a:t>
            </a:r>
            <a:r>
              <a:rPr lang="ru-RU" sz="1400" b="1" dirty="0">
                <a:solidFill>
                  <a:srgbClr val="FF0000"/>
                </a:solidFill>
              </a:rPr>
              <a:t/>
            </a:r>
            <a:br>
              <a:rPr lang="ru-RU" sz="1400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FF0000"/>
                </a:solidFill>
              </a:rPr>
              <a:t>2012 г.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6656" name="Rectangle 15"/>
          <p:cNvSpPr>
            <a:spLocks noChangeArrowheads="1"/>
          </p:cNvSpPr>
          <p:nvPr/>
        </p:nvSpPr>
        <p:spPr bwMode="gray">
          <a:xfrm>
            <a:off x="4838476" y="2348880"/>
            <a:ext cx="21097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rgbClr val="333333"/>
                </a:solidFill>
              </a:rPr>
              <a:t>Анализ данных</a:t>
            </a:r>
            <a:br>
              <a:rPr lang="ru-RU" sz="1400" b="1" dirty="0">
                <a:solidFill>
                  <a:srgbClr val="333333"/>
                </a:solidFill>
              </a:rPr>
            </a:br>
            <a:r>
              <a:rPr lang="ru-RU" sz="1400" b="1" dirty="0">
                <a:solidFill>
                  <a:srgbClr val="333333"/>
                </a:solidFill>
              </a:rPr>
              <a:t>и подготовка</a:t>
            </a:r>
            <a:br>
              <a:rPr lang="ru-RU" sz="1400" b="1" dirty="0">
                <a:solidFill>
                  <a:srgbClr val="333333"/>
                </a:solidFill>
              </a:rPr>
            </a:br>
            <a:r>
              <a:rPr lang="ru-RU" sz="1400" b="1" dirty="0">
                <a:solidFill>
                  <a:srgbClr val="333333"/>
                </a:solidFill>
              </a:rPr>
              <a:t>предложений</a:t>
            </a:r>
            <a:endParaRPr lang="en-US" sz="1400" b="1" dirty="0">
              <a:solidFill>
                <a:srgbClr val="333333"/>
              </a:solidFill>
            </a:endParaRPr>
          </a:p>
        </p:txBody>
      </p:sp>
      <p:sp>
        <p:nvSpPr>
          <p:cNvPr id="4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Мониторинг – 2013</a:t>
            </a:r>
            <a:r>
              <a:rPr lang="ru-RU" sz="36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Этапы проведения</a:t>
            </a:r>
            <a:endParaRPr lang="ru-RU" sz="3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3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912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Мониторинг – 2013</a:t>
            </a:r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Структура аналитических материалов</a:t>
            </a:r>
            <a:b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принятия решения</a:t>
            </a:r>
            <a:endParaRPr lang="ru-RU" sz="2000" dirty="0"/>
          </a:p>
        </p:txBody>
      </p:sp>
      <p:pic>
        <p:nvPicPr>
          <p:cNvPr id="4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33689803"/>
              </p:ext>
            </p:extLst>
          </p:nvPr>
        </p:nvGraphicFramePr>
        <p:xfrm>
          <a:off x="446856" y="178335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33179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61" t="5890" r="5019" b="25542"/>
          <a:stretch/>
        </p:blipFill>
        <p:spPr bwMode="auto">
          <a:xfrm>
            <a:off x="121940" y="1268760"/>
            <a:ext cx="8748531" cy="5043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Мониторинг – 2013</a:t>
            </a:r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Аналитические материалы для принятия решения</a:t>
            </a:r>
            <a:endParaRPr lang="ru-RU" sz="2000" dirty="0"/>
          </a:p>
        </p:txBody>
      </p:sp>
      <p:pic>
        <p:nvPicPr>
          <p:cNvPr id="17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874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Мониторинг – 2013</a:t>
            </a:r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Статистика сбора </a:t>
            </a: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данных*</a:t>
            </a:r>
            <a:endParaRPr lang="ru-RU" sz="2000" dirty="0"/>
          </a:p>
        </p:txBody>
      </p:sp>
      <p:pic>
        <p:nvPicPr>
          <p:cNvPr id="5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8853256"/>
              </p:ext>
            </p:extLst>
          </p:nvPr>
        </p:nvGraphicFramePr>
        <p:xfrm>
          <a:off x="467544" y="2780930"/>
          <a:ext cx="8208913" cy="331236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737987"/>
                <a:gridCol w="2094661"/>
                <a:gridCol w="2376265"/>
              </a:tblGrid>
              <a:tr h="331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Государственные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Негосударственные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662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Начали заполнение данных по форме 1-Мониторинг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567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375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62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Предоставили электронный отчет по форме 1-Мониторинг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505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62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Предоставили бумажный отчет по форме 1-Мониторинг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169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93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Не приступили к процедуре заполнения формы 1-Мониторинг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107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1700808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Число вузов подлежащих мониторингу: </a:t>
            </a:r>
            <a:r>
              <a:rPr lang="ru-RU" sz="2400" b="1" dirty="0" smtClean="0"/>
              <a:t>1056</a:t>
            </a:r>
            <a:br>
              <a:rPr lang="ru-RU" sz="2400" b="1" dirty="0" smtClean="0"/>
            </a:br>
            <a:r>
              <a:rPr lang="ru-RU" sz="2400" dirty="0" smtClean="0"/>
              <a:t>(</a:t>
            </a:r>
            <a:r>
              <a:rPr lang="ru-RU" sz="2400" dirty="0"/>
              <a:t>из них </a:t>
            </a:r>
            <a:r>
              <a:rPr lang="ru-RU" sz="2400" b="1" dirty="0" smtClean="0"/>
              <a:t>482</a:t>
            </a:r>
            <a:r>
              <a:rPr lang="ru-RU" sz="2400" dirty="0" smtClean="0"/>
              <a:t> </a:t>
            </a:r>
            <a:r>
              <a:rPr lang="ru-RU" sz="2400" dirty="0"/>
              <a:t>негосударственных).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6309320"/>
            <a:ext cx="8208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* по состоянию на 12-00 16.09.2013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62610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Мониторинг – 2013</a:t>
            </a:r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Последействие</a:t>
            </a:r>
            <a:endParaRPr lang="ru-RU" sz="2000" dirty="0"/>
          </a:p>
        </p:txBody>
      </p:sp>
      <p:pic>
        <p:nvPicPr>
          <p:cNvPr id="5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1900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Стрелка вниз 7"/>
          <p:cNvSpPr/>
          <p:nvPr/>
        </p:nvSpPr>
        <p:spPr>
          <a:xfrm>
            <a:off x="1979712" y="3573016"/>
            <a:ext cx="1008112" cy="720080"/>
          </a:xfrm>
          <a:prstGeom prst="downArrow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228184" y="3573016"/>
            <a:ext cx="1008112" cy="720080"/>
          </a:xfrm>
          <a:prstGeom prst="downArrow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43608" y="4365104"/>
            <a:ext cx="2952328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Оценка последствий реорганизации</a:t>
            </a:r>
          </a:p>
          <a:p>
            <a:pPr algn="ctr"/>
            <a:r>
              <a:rPr lang="ru-RU" sz="1600" dirty="0" smtClean="0"/>
              <a:t>(в соответствии с Постановлением Правительства)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292080" y="4365104"/>
            <a:ext cx="2952328" cy="15696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Включение в график плановых (внеплановых) проверок </a:t>
            </a:r>
            <a:r>
              <a:rPr lang="ru-RU" sz="1600" dirty="0" err="1" smtClean="0"/>
              <a:t>Рособрнадзора</a:t>
            </a:r>
            <a:endParaRPr lang="ru-RU" sz="1600" dirty="0" smtClean="0"/>
          </a:p>
          <a:p>
            <a:pPr algn="ctr"/>
            <a:r>
              <a:rPr lang="ru-RU" sz="1600" dirty="0" smtClean="0"/>
              <a:t>Направление сведений в Прокуратуру РФ при выявлении недостоверных данных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81880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9767"/>
            <a:ext cx="8424936" cy="5760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>
                <a:solidFill>
                  <a:schemeClr val="dk1"/>
                </a:solidFill>
              </a:rPr>
              <a:t>Карта гармонизации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1478576"/>
              </p:ext>
            </p:extLst>
          </p:nvPr>
        </p:nvGraphicFramePr>
        <p:xfrm>
          <a:off x="2" y="766744"/>
          <a:ext cx="9143998" cy="6091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711"/>
                <a:gridCol w="2160240"/>
                <a:gridCol w="1656184"/>
                <a:gridCol w="1623994"/>
                <a:gridCol w="1723869"/>
              </a:tblGrid>
              <a:tr h="901469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Процедура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Формат оценки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Принятие</a:t>
                      </a:r>
                      <a:r>
                        <a:rPr lang="ru-RU" sz="17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решения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1525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МОНИТОРИНГ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эффективности</a:t>
                      </a:r>
                    </a:p>
                    <a:p>
                      <a:pPr algn="ctr"/>
                      <a:endParaRPr lang="ru-RU" sz="1600" b="1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200       50      6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Количественная оценка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выполнения показателей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МВК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эффективный/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эффективный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24348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70174"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ГОСУДАРСТВЕНАЯ</a:t>
                      </a:r>
                      <a:r>
                        <a:rPr lang="ru-RU" sz="1400" b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АККРЕДИТАЦИЯ/ НАДЗОР И КОНТРОЛЬ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ctr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Соответствие ООП/ВУЗ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требованиям ФГОС  и законодательства</a:t>
                      </a:r>
                      <a:endParaRPr lang="ru-RU" sz="16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indent="0" algn="ctr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Экспертные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оценки</a:t>
                      </a:r>
                      <a:endParaRPr lang="ru-RU" sz="16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indent="0" algn="ctr"/>
                      <a:r>
                        <a:rPr lang="ru-RU" sz="1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Рособрнадзор</a:t>
                      </a:r>
                    </a:p>
                    <a:p>
                      <a:pPr marL="0" lvl="1" indent="0" algn="ctr"/>
                      <a:r>
                        <a:rPr lang="ru-RU" sz="12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Аккредитационная</a:t>
                      </a:r>
                    </a:p>
                    <a:p>
                      <a:pPr marL="0" lvl="1" indent="0" algn="ctr"/>
                      <a:r>
                        <a:rPr lang="ru-RU" sz="12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коллегия</a:t>
                      </a:r>
                      <a:endParaRPr lang="ru-RU" sz="12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аккредитован/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аккредитован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приостановка деятельности</a:t>
                      </a:r>
                      <a:endParaRPr lang="ru-RU" sz="16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8000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Введение общесистемных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требований во ФГОС</a:t>
                      </a:r>
                    </a:p>
                    <a:p>
                      <a:pPr algn="ctr"/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Введение аккредитационных показателей в мониторинг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Единая информационно-аналитическая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 поддержки принятия решений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Согласованность сроков и составов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Синхронизация результатов процедур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МОН-РОН в публичной сфере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2844904" y="256490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372248" y="256490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524328" y="4293096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980808" y="5805264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войная стрелка вверх/вниз 17"/>
          <p:cNvSpPr/>
          <p:nvPr/>
        </p:nvSpPr>
        <p:spPr>
          <a:xfrm>
            <a:off x="491546" y="2756638"/>
            <a:ext cx="648072" cy="864958"/>
          </a:xfrm>
          <a:prstGeom prst="up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верх/вниз 18"/>
          <p:cNvSpPr/>
          <p:nvPr/>
        </p:nvSpPr>
        <p:spPr>
          <a:xfrm>
            <a:off x="2796184" y="2799263"/>
            <a:ext cx="648072" cy="864958"/>
          </a:xfrm>
          <a:prstGeom prst="up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верх/вниз 19"/>
          <p:cNvSpPr/>
          <p:nvPr/>
        </p:nvSpPr>
        <p:spPr>
          <a:xfrm>
            <a:off x="4668010" y="2767366"/>
            <a:ext cx="648072" cy="864958"/>
          </a:xfrm>
          <a:prstGeom prst="up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верх/вниз 20"/>
          <p:cNvSpPr/>
          <p:nvPr/>
        </p:nvSpPr>
        <p:spPr>
          <a:xfrm>
            <a:off x="6324194" y="2780066"/>
            <a:ext cx="648072" cy="864958"/>
          </a:xfrm>
          <a:prstGeom prst="up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стрелка вверх/вниз 21"/>
          <p:cNvSpPr/>
          <p:nvPr/>
        </p:nvSpPr>
        <p:spPr>
          <a:xfrm>
            <a:off x="7836362" y="2780066"/>
            <a:ext cx="648072" cy="864958"/>
          </a:xfrm>
          <a:prstGeom prst="up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52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Мониторинг</a:t>
            </a:r>
            <a:br>
              <a:rPr lang="ru-RU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эффективности вузов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852" y="1456184"/>
            <a:ext cx="9017148" cy="19728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Мониторинг 2012</a:t>
            </a:r>
          </a:p>
          <a:p>
            <a:r>
              <a:rPr lang="ru-RU" sz="1600" dirty="0">
                <a:latin typeface="Arial" charset="0"/>
              </a:rPr>
              <a:t>Указ Президента Российской Федерации от 7 мая 2012 г. № 599 «О мерах по реализации государственной политики в области образования и науки</a:t>
            </a:r>
            <a:r>
              <a:rPr lang="ru-RU" sz="1600" dirty="0" smtClean="0">
                <a:latin typeface="Arial" charset="0"/>
              </a:rPr>
              <a:t>»</a:t>
            </a:r>
            <a:endParaRPr lang="en-US" sz="1600" dirty="0" smtClean="0">
              <a:latin typeface="Arial" charset="0"/>
            </a:endParaRPr>
          </a:p>
          <a:p>
            <a:pPr>
              <a:buNone/>
            </a:pPr>
            <a:r>
              <a:rPr lang="en-US" sz="1400" i="1" dirty="0" smtClean="0">
                <a:latin typeface="Arial" charset="0"/>
              </a:rPr>
              <a:t>	</a:t>
            </a:r>
            <a:r>
              <a:rPr lang="ru-RU" sz="1400" i="1" dirty="0" smtClean="0">
                <a:latin typeface="Arial" charset="0"/>
              </a:rPr>
              <a:t>«…проведение до конца декабря 2012 года мониторинга деятельности государственных образовательных учреждений в целях оценки эффективности их работы, реорганизации неэффективных государственных образовательных учреждений, предусмотрев при реорганизации таких учреждений обеспечение права обучающихся на завершение обучения в других образовательных учреждениях…»</a:t>
            </a:r>
            <a:endParaRPr lang="ru-RU" sz="1400" dirty="0">
              <a:latin typeface="Arial" charset="0"/>
            </a:endParaRPr>
          </a:p>
        </p:txBody>
      </p:sp>
      <p:pic>
        <p:nvPicPr>
          <p:cNvPr id="4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235" t="4756" r="3200"/>
          <a:stretch/>
        </p:blipFill>
        <p:spPr bwMode="auto">
          <a:xfrm>
            <a:off x="4166220" y="3071810"/>
            <a:ext cx="5003800" cy="355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3421939"/>
            <a:ext cx="4572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>
                <a:latin typeface="Arial" pitchFamily="34" charset="0"/>
                <a:cs typeface="Arial" pitchFamily="34" charset="0"/>
              </a:rPr>
              <a:t>Мониторинг 2013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" charset="0"/>
              </a:rPr>
              <a:t>Закон Российской Федерации «Об образовании» от 29.12.2012 № 273-ФЗ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" charset="0"/>
              </a:rPr>
              <a:t>Распоряжение Правительства РФ от 30 декабря 2012 г.  № 2620-р (об утверждении плана мероприятий ("дорожной карты") "Изменения в отраслях социальной сферы, направленные на повышение эффективности образования и науки")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" charset="0"/>
              </a:rPr>
              <a:t>Постановление Правительства «Об осуществлении мониторинга системы образования»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от 05.08.2013 № 662</a:t>
            </a:r>
          </a:p>
        </p:txBody>
      </p:sp>
    </p:spTree>
    <p:extLst>
      <p:ext uri="{BB962C8B-B14F-4D97-AF65-F5344CB8AC3E}">
        <p14:creationId xmlns:p14="http://schemas.microsoft.com/office/powerpoint/2010/main" xmlns="" val="301869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95536" y="89767"/>
            <a:ext cx="8424936" cy="5760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>
                <a:solidFill>
                  <a:schemeClr val="dk1"/>
                </a:solidFill>
              </a:rPr>
              <a:t>Карта гармонизации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179512" y="1124744"/>
            <a:ext cx="890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январь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907079" y="112474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февраль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1824381" y="1124744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март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2411760" y="112474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апрель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3275856" y="112474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май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3995936" y="1124744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июнь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4716016" y="1124744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июль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5364088" y="112474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август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 flipH="1">
            <a:off x="6012160" y="112474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сентябрь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 flipH="1">
            <a:off x="6804248" y="112474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октябрь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 flipH="1">
            <a:off x="7524328" y="112474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ноябрь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 flipH="1">
            <a:off x="8316416" y="112474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декабрь</a:t>
            </a:r>
            <a:endParaRPr lang="ru-RU" sz="1400" dirty="0"/>
          </a:p>
        </p:txBody>
      </p:sp>
      <p:grpSp>
        <p:nvGrpSpPr>
          <p:cNvPr id="52" name="Группа 51"/>
          <p:cNvGrpSpPr/>
          <p:nvPr/>
        </p:nvGrpSpPr>
        <p:grpSpPr>
          <a:xfrm>
            <a:off x="971600" y="1556792"/>
            <a:ext cx="7272808" cy="3312368"/>
            <a:chOff x="971600" y="1340768"/>
            <a:chExt cx="7272808" cy="4680520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971600" y="1340768"/>
              <a:ext cx="0" cy="46805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698881" y="1340768"/>
              <a:ext cx="0" cy="46805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2426162" y="1340768"/>
              <a:ext cx="0" cy="46805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3153443" y="1340768"/>
              <a:ext cx="0" cy="46805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3880724" y="1340768"/>
              <a:ext cx="0" cy="46805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4608005" y="1340768"/>
              <a:ext cx="0" cy="46805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5335286" y="1340768"/>
              <a:ext cx="0" cy="46805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6062567" y="1340768"/>
              <a:ext cx="0" cy="46805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6789848" y="1340768"/>
              <a:ext cx="0" cy="46805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7517129" y="1340768"/>
              <a:ext cx="0" cy="46805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8244408" y="1340768"/>
              <a:ext cx="0" cy="46805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Прямоугольник 42"/>
          <p:cNvSpPr/>
          <p:nvPr/>
        </p:nvSpPr>
        <p:spPr>
          <a:xfrm>
            <a:off x="5796136" y="1772816"/>
            <a:ext cx="1008112" cy="2880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ВПО 1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1547664" y="2420888"/>
            <a:ext cx="1008112" cy="2880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ВПО 2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691680" y="2780928"/>
            <a:ext cx="1944216" cy="2880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Мониторинг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0" y="3140968"/>
            <a:ext cx="2843808" cy="2880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Самообследование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851920" y="3429000"/>
            <a:ext cx="2843808" cy="2880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Приемная кампания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851920" y="3861048"/>
            <a:ext cx="2160240" cy="3600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План проверок РОН</a:t>
            </a:r>
            <a:endParaRPr lang="ru-RU" sz="16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843808" y="4293096"/>
            <a:ext cx="1008112" cy="2880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КЦП</a:t>
            </a:r>
            <a:endParaRPr lang="ru-RU" dirty="0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0" y="2204864"/>
            <a:ext cx="8964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40969"/>
            <a:ext cx="8229600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С</a:t>
            </a:r>
            <a:r>
              <a:rPr lang="ru-RU" dirty="0" smtClean="0"/>
              <a:t>пасибо за внимание</a:t>
            </a:r>
            <a:endParaRPr lang="ru-RU" dirty="0"/>
          </a:p>
        </p:txBody>
      </p:sp>
      <p:pic>
        <p:nvPicPr>
          <p:cNvPr id="4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484784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5050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низ 5"/>
          <p:cNvSpPr/>
          <p:nvPr/>
        </p:nvSpPr>
        <p:spPr>
          <a:xfrm>
            <a:off x="1142976" y="3357562"/>
            <a:ext cx="1152128" cy="576064"/>
          </a:xfrm>
          <a:prstGeom prst="downArrow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28596" y="3862188"/>
            <a:ext cx="8145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6600"/>
                </a:solidFill>
              </a:rPr>
              <a:t>Разработка и реализация программ развития с привлечением средств региона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428736"/>
            <a:ext cx="8353176" cy="7921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итогам работы МВК определены высшие образовательные учреждения, имеющие признаки неэффективности, из них: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-36512" y="2285992"/>
            <a:ext cx="885698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ea typeface="Verdana" pitchFamily="34" charset="0"/>
                <a:cs typeface="Arial" pitchFamily="34" charset="0"/>
              </a:rPr>
              <a:t>Образовательные учреждения, отнесенные к группе </a:t>
            </a:r>
            <a:r>
              <a:rPr lang="ru-RU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</a:t>
            </a:r>
            <a:br>
              <a:rPr lang="ru-RU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«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образовательное учреждение, нуждающееся в оптимизации деятельности»</a:t>
            </a:r>
            <a:r>
              <a:rPr lang="ru-RU" sz="16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endParaRPr lang="ru-RU" sz="1600" dirty="0">
              <a:solidFill>
                <a:schemeClr val="tx2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Verdana" pitchFamily="34" charset="0"/>
                <a:cs typeface="Arial" charset="0"/>
              </a:rPr>
              <a:t>	Вузы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                                 			</a:t>
            </a:r>
            <a:r>
              <a:rPr lang="ru-RU" sz="1600" b="1" dirty="0">
                <a:solidFill>
                  <a:srgbClr val="0033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-  </a:t>
            </a:r>
            <a:r>
              <a:rPr lang="en-US" b="1" dirty="0" smtClean="0">
                <a:solidFill>
                  <a:srgbClr val="0066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71</a:t>
            </a:r>
            <a:endParaRPr lang="ru-RU" b="1" dirty="0">
              <a:solidFill>
                <a:srgbClr val="0066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Verdana" pitchFamily="34" charset="0"/>
                <a:cs typeface="Arial" charset="0"/>
              </a:rPr>
              <a:t>	Филиалы</a:t>
            </a:r>
            <a:r>
              <a:rPr lang="ru-RU" dirty="0" smtClean="0">
                <a:solidFill>
                  <a:srgbClr val="0066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66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		</a:t>
            </a:r>
            <a:r>
              <a:rPr lang="en-US" dirty="0">
                <a:solidFill>
                  <a:srgbClr val="0066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	</a:t>
            </a:r>
            <a:r>
              <a:rPr lang="ru-RU" b="1" dirty="0">
                <a:solidFill>
                  <a:srgbClr val="0066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- </a:t>
            </a:r>
            <a:r>
              <a:rPr lang="ru-RU" b="1" dirty="0" smtClean="0">
                <a:solidFill>
                  <a:srgbClr val="0066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1</a:t>
            </a:r>
            <a:r>
              <a:rPr lang="en-US" b="1" dirty="0" smtClean="0">
                <a:solidFill>
                  <a:srgbClr val="0066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33</a:t>
            </a:r>
            <a:endParaRPr lang="ru-RU" b="1" dirty="0" smtClean="0">
              <a:solidFill>
                <a:srgbClr val="0066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solidFill>
                <a:srgbClr val="0066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solidFill>
                <a:srgbClr val="0066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rgbClr val="0066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defRPr/>
            </a:pPr>
            <a:endParaRPr lang="ru-RU" b="1" dirty="0" smtClean="0">
              <a:ea typeface="Verdana" pitchFamily="34" charset="0"/>
              <a:cs typeface="Arial" charset="0"/>
            </a:endParaRPr>
          </a:p>
          <a:p>
            <a:pPr>
              <a:defRPr/>
            </a:pPr>
            <a:r>
              <a:rPr lang="ru-RU" b="1" dirty="0" smtClean="0">
                <a:ea typeface="Verdana" pitchFamily="34" charset="0"/>
                <a:cs typeface="Arial" charset="0"/>
              </a:rPr>
              <a:t>Образовательные </a:t>
            </a:r>
            <a:r>
              <a:rPr lang="ru-RU" b="1" dirty="0">
                <a:ea typeface="Verdana" pitchFamily="34" charset="0"/>
                <a:cs typeface="Arial" charset="0"/>
              </a:rPr>
              <a:t>учреждения, отнесенные к группе 3 </a:t>
            </a:r>
            <a:br>
              <a:rPr lang="ru-RU" b="1" dirty="0">
                <a:ea typeface="Verdana" pitchFamily="34" charset="0"/>
                <a:cs typeface="Arial" charset="0"/>
              </a:rPr>
            </a:br>
            <a:r>
              <a:rPr lang="ru-RU" b="1" dirty="0">
                <a:solidFill>
                  <a:schemeClr val="tx2"/>
                </a:solidFill>
                <a:ea typeface="Verdana" pitchFamily="34" charset="0"/>
                <a:cs typeface="Arial" charset="0"/>
              </a:rPr>
              <a:t>«образовательное учреждение является неэффективным</a:t>
            </a:r>
            <a:br>
              <a:rPr lang="ru-RU" b="1" dirty="0">
                <a:solidFill>
                  <a:schemeClr val="tx2"/>
                </a:solidFill>
                <a:ea typeface="Verdana" pitchFamily="34" charset="0"/>
                <a:cs typeface="Arial" charset="0"/>
              </a:rPr>
            </a:br>
            <a:r>
              <a:rPr lang="ru-RU" b="1" dirty="0">
                <a:solidFill>
                  <a:schemeClr val="tx2"/>
                </a:solidFill>
                <a:ea typeface="Verdana" pitchFamily="34" charset="0"/>
                <a:cs typeface="Arial" charset="0"/>
              </a:rPr>
              <a:t>и нуждается в реорганизации»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Verdana" pitchFamily="34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Verdana" pitchFamily="34" charset="0"/>
                <a:cs typeface="Arial" charset="0"/>
              </a:rPr>
              <a:t>	Вузы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Verdana" pitchFamily="34" charset="0"/>
                <a:cs typeface="Arial" charset="0"/>
              </a:rPr>
              <a:t>				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Verdana" pitchFamily="34" charset="0"/>
                <a:cs typeface="Arial" charset="0"/>
              </a:rPr>
              <a:t>		</a:t>
            </a:r>
            <a:r>
              <a:rPr lang="ru-RU" b="1" dirty="0">
                <a:solidFill>
                  <a:srgbClr val="003399"/>
                </a:solidFill>
                <a:ea typeface="Verdana" pitchFamily="34" charset="0"/>
                <a:cs typeface="Arial" charset="0"/>
              </a:rPr>
              <a:t>- </a:t>
            </a:r>
            <a:r>
              <a:rPr lang="en-US" sz="2000" b="1" dirty="0" smtClean="0">
                <a:solidFill>
                  <a:srgbClr val="006600"/>
                </a:solidFill>
                <a:ea typeface="Verdana" pitchFamily="34" charset="0"/>
                <a:cs typeface="Arial" charset="0"/>
              </a:rPr>
              <a:t>29</a:t>
            </a:r>
            <a:endParaRPr lang="ru-RU" sz="2000" b="1" dirty="0">
              <a:solidFill>
                <a:srgbClr val="006600"/>
              </a:solidFill>
              <a:ea typeface="Verdana" pitchFamily="34" charset="0"/>
              <a:cs typeface="Arial" charset="0"/>
            </a:endParaRP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Verdana" pitchFamily="34" charset="0"/>
                <a:cs typeface="Arial" charset="0"/>
              </a:rPr>
              <a:t>	Филиалы</a:t>
            </a:r>
            <a:r>
              <a:rPr lang="ru-RU" sz="2000" dirty="0" smtClean="0">
                <a:solidFill>
                  <a:srgbClr val="006600"/>
                </a:solidFill>
                <a:ea typeface="Verdana" pitchFamily="34" charset="0"/>
                <a:cs typeface="Arial" charset="0"/>
              </a:rPr>
              <a:t> </a:t>
            </a:r>
            <a:r>
              <a:rPr lang="ru-RU" sz="2000" dirty="0">
                <a:solidFill>
                  <a:srgbClr val="006600"/>
                </a:solidFill>
                <a:ea typeface="Verdana" pitchFamily="34" charset="0"/>
                <a:cs typeface="Arial" charset="0"/>
              </a:rPr>
              <a:t>			</a:t>
            </a:r>
            <a:r>
              <a:rPr lang="en-US" sz="2000" dirty="0">
                <a:solidFill>
                  <a:srgbClr val="006600"/>
                </a:solidFill>
                <a:ea typeface="Verdana" pitchFamily="34" charset="0"/>
                <a:cs typeface="Arial" charset="0"/>
              </a:rPr>
              <a:t>		</a:t>
            </a:r>
            <a:r>
              <a:rPr lang="ru-RU" sz="2000" b="1" dirty="0">
                <a:solidFill>
                  <a:srgbClr val="006600"/>
                </a:solidFill>
                <a:ea typeface="Verdana" pitchFamily="34" charset="0"/>
                <a:cs typeface="Arial" charset="0"/>
              </a:rPr>
              <a:t>- </a:t>
            </a:r>
            <a:r>
              <a:rPr lang="ru-RU" sz="2000" b="1" dirty="0" smtClean="0">
                <a:solidFill>
                  <a:srgbClr val="006600"/>
                </a:solidFill>
                <a:ea typeface="Verdana" pitchFamily="34" charset="0"/>
                <a:cs typeface="Arial" charset="0"/>
              </a:rPr>
              <a:t>2</a:t>
            </a:r>
            <a:r>
              <a:rPr lang="en-US" sz="2000" b="1" dirty="0" smtClean="0">
                <a:solidFill>
                  <a:srgbClr val="006600"/>
                </a:solidFill>
                <a:ea typeface="Verdana" pitchFamily="34" charset="0"/>
                <a:cs typeface="Arial" charset="0"/>
              </a:rPr>
              <a:t>58</a:t>
            </a:r>
            <a:endParaRPr lang="ru-RU" b="1" dirty="0">
              <a:solidFill>
                <a:srgbClr val="0066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Мониторинг – 2012</a:t>
            </a:r>
            <a:b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Результаты</a:t>
            </a:r>
            <a:endParaRPr lang="ru-RU" dirty="0"/>
          </a:p>
        </p:txBody>
      </p:sp>
      <p:pic>
        <p:nvPicPr>
          <p:cNvPr id="8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трелка вниз 8"/>
          <p:cNvSpPr/>
          <p:nvPr/>
        </p:nvSpPr>
        <p:spPr>
          <a:xfrm>
            <a:off x="1108935" y="5912604"/>
            <a:ext cx="1152128" cy="576064"/>
          </a:xfrm>
          <a:prstGeom prst="downArrow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57158" y="6488668"/>
            <a:ext cx="472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Объединение вузов, ликвидация филиалов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14282" y="4357694"/>
            <a:ext cx="85725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20877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Мониторинг – 2013</a:t>
            </a:r>
            <a:b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Обсуждение концепции</a:t>
            </a:r>
            <a:endParaRPr lang="ru-RU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18510469"/>
              </p:ext>
            </p:extLst>
          </p:nvPr>
        </p:nvGraphicFramePr>
        <p:xfrm>
          <a:off x="457200" y="1988840"/>
          <a:ext cx="82296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275862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Мониторинг – 2013</a:t>
            </a:r>
            <a:br>
              <a:rPr lang="ru-RU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sz="4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изменения</a:t>
            </a:r>
            <a:endParaRPr lang="ru-RU" sz="4000" dirty="0"/>
          </a:p>
        </p:txBody>
      </p:sp>
      <p:pic>
        <p:nvPicPr>
          <p:cNvPr id="4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862348447"/>
              </p:ext>
            </p:extLst>
          </p:nvPr>
        </p:nvGraphicFramePr>
        <p:xfrm>
          <a:off x="683568" y="2132856"/>
          <a:ext cx="784887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6127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Мониторинг – 2013</a:t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Группы вузов, имеющие специфику деятельности</a:t>
            </a:r>
            <a:endParaRPr lang="ru-RU" sz="2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Прямоугольник 6"/>
          <p:cNvSpPr>
            <a:spLocks noChangeArrowheads="1"/>
          </p:cNvSpPr>
          <p:nvPr/>
        </p:nvSpPr>
        <p:spPr bwMode="auto">
          <a:xfrm>
            <a:off x="395536" y="5273913"/>
            <a:ext cx="836327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>
                <a:cs typeface="Arial" charset="0"/>
              </a:rPr>
              <a:t>Критерием </a:t>
            </a:r>
            <a:r>
              <a:rPr lang="ru-RU" sz="1600" dirty="0">
                <a:cs typeface="Arial" charset="0"/>
              </a:rPr>
              <a:t>отнесения образовательных учреждений к группе образовательных организаций, имеющих специфику деятельности является: </a:t>
            </a:r>
            <a:r>
              <a:rPr lang="ru-RU" sz="1600" b="1" dirty="0">
                <a:cs typeface="Arial" charset="0"/>
              </a:rPr>
              <a:t>доля приведенного контингента обучающихся, зачисленных на первый курс в отчетном году, по выделенной группе специальностей и направлений подготовки, составляет не менее 60% от всего приведенного контингента студентов, зачисленных на первый курс в отчетном году.</a:t>
            </a:r>
          </a:p>
        </p:txBody>
      </p:sp>
      <p:pic>
        <p:nvPicPr>
          <p:cNvPr id="6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347566489"/>
              </p:ext>
            </p:extLst>
          </p:nvPr>
        </p:nvGraphicFramePr>
        <p:xfrm>
          <a:off x="395536" y="1685443"/>
          <a:ext cx="8435280" cy="3588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91057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6572780"/>
              </p:ext>
            </p:extLst>
          </p:nvPr>
        </p:nvGraphicFramePr>
        <p:xfrm>
          <a:off x="467544" y="4155575"/>
          <a:ext cx="8229600" cy="2585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2540968"/>
              </a:tblGrid>
              <a:tr h="4070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Вуз</a:t>
                      </a:r>
                      <a:endParaRPr lang="ru-RU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Доля студентов, зачисленных на профильные специальности</a:t>
                      </a:r>
                      <a:endParaRPr lang="ru-RU" sz="1100" dirty="0"/>
                    </a:p>
                  </a:txBody>
                  <a:tcPr marL="68580" marR="68580" marT="0" marB="0" anchor="b"/>
                </a:tc>
              </a:tr>
              <a:tr h="445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Омский государственный университет путей сообщения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5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Якутский институт водного транспорта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39%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5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Дальневосточный государственный университет путей сообщения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5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Иркутский государственный университет путей сообщения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5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Сибирский государственный университет путей сообщения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Мониторинг – 2013</a:t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Моделирование отнесения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ОУ</a:t>
            </a:r>
            <a:b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выделенные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группы по 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отраслевой специфике</a:t>
            </a:r>
          </a:p>
        </p:txBody>
      </p:sp>
      <p:pic>
        <p:nvPicPr>
          <p:cNvPr id="5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95536" y="1556792"/>
            <a:ext cx="842493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Вузы </a:t>
            </a:r>
            <a:r>
              <a:rPr lang="ru-RU" sz="1600" b="1" dirty="0"/>
              <a:t>сельскохозяйственной направленности</a:t>
            </a:r>
          </a:p>
          <a:p>
            <a:r>
              <a:rPr lang="ru-RU" sz="1600" dirty="0"/>
              <a:t>Критерий 60% - соответствуют 32 из 91 (22 головных из 59</a:t>
            </a:r>
            <a:r>
              <a:rPr lang="ru-RU" sz="1600" dirty="0" smtClean="0"/>
              <a:t>)</a:t>
            </a:r>
          </a:p>
          <a:p>
            <a:r>
              <a:rPr lang="ru-RU" sz="1600" b="1" dirty="0"/>
              <a:t>Вузы медицинской направленности</a:t>
            </a:r>
          </a:p>
          <a:p>
            <a:r>
              <a:rPr lang="ru-RU" sz="1600" dirty="0"/>
              <a:t>Критерий 60% - соответствуют 48 из 49</a:t>
            </a:r>
          </a:p>
          <a:p>
            <a:r>
              <a:rPr lang="ru-RU" sz="1600" b="1" dirty="0"/>
              <a:t>Вузы спортивной направленности</a:t>
            </a:r>
          </a:p>
          <a:p>
            <a:r>
              <a:rPr lang="ru-RU" sz="1600" dirty="0"/>
              <a:t>Критерий 60% - соответствуют 22 из 24 (13 головных из 14)</a:t>
            </a:r>
          </a:p>
          <a:p>
            <a:r>
              <a:rPr lang="ru-RU" sz="1600" b="1" dirty="0"/>
              <a:t>Вузы транспортной направленности</a:t>
            </a:r>
          </a:p>
          <a:p>
            <a:r>
              <a:rPr lang="ru-RU" sz="1600" dirty="0"/>
              <a:t>Критерий 60% - соответствуют 48 из 141 (3 головных из 19</a:t>
            </a:r>
            <a:r>
              <a:rPr lang="ru-RU" sz="1600" dirty="0" smtClean="0"/>
              <a:t>)</a:t>
            </a:r>
          </a:p>
          <a:p>
            <a:r>
              <a:rPr lang="ru-RU" sz="1600" b="1" dirty="0"/>
              <a:t>Вузы творческой направленности</a:t>
            </a:r>
          </a:p>
          <a:p>
            <a:r>
              <a:rPr lang="ru-RU" sz="1600" dirty="0"/>
              <a:t>Критерий 60% - соответствуют 50 из 63 (42 головных из 45) </a:t>
            </a:r>
          </a:p>
        </p:txBody>
      </p:sp>
    </p:spTree>
    <p:extLst>
      <p:ext uri="{BB962C8B-B14F-4D97-AF65-F5344CB8AC3E}">
        <p14:creationId xmlns:p14="http://schemas.microsoft.com/office/powerpoint/2010/main" xmlns="" val="28932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372" y="4295998"/>
            <a:ext cx="8229600" cy="129324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 принятии решения об эффективности вузов, для учета специфики вузов педагогической направленности, создать отдельную рабочую группу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Мониторинг – 2013</a:t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Особый подход к оценке</a:t>
            </a:r>
            <a:b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эффективности педагогических вузов</a:t>
            </a:r>
            <a:endParaRPr lang="ru-RU" sz="2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6"/>
          <p:cNvSpPr>
            <a:spLocks noChangeArrowheads="1"/>
          </p:cNvSpPr>
          <p:nvPr/>
        </p:nvSpPr>
        <p:spPr bwMode="auto">
          <a:xfrm>
            <a:off x="395536" y="5664150"/>
            <a:ext cx="8363272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1600" b="1" dirty="0">
                <a:cs typeface="Arial" charset="0"/>
              </a:rPr>
              <a:t>Критерий </a:t>
            </a:r>
            <a:r>
              <a:rPr lang="ru-RU" sz="1600" dirty="0">
                <a:cs typeface="Arial" charset="0"/>
              </a:rPr>
              <a:t>отнесения образовательных учреждений к группе педагогических вузов: </a:t>
            </a:r>
            <a:r>
              <a:rPr lang="ru-RU" sz="1600" b="1" dirty="0">
                <a:cs typeface="Arial" charset="0"/>
              </a:rPr>
              <a:t>доля приведенного контингента обучающихся, зачисленных на первый курс в отчетном году, по УГС 05, составляет не менее 60% от всего приведенного контингента студентов, зачисленных на первый курс в отчетном году.</a:t>
            </a:r>
            <a:endParaRPr lang="ru-RU" sz="1600" dirty="0"/>
          </a:p>
        </p:txBody>
      </p:sp>
      <p:sp>
        <p:nvSpPr>
          <p:cNvPr id="11" name="Прямоугольник 6"/>
          <p:cNvSpPr>
            <a:spLocks noChangeArrowheads="1"/>
          </p:cNvSpPr>
          <p:nvPr/>
        </p:nvSpPr>
        <p:spPr bwMode="auto">
          <a:xfrm>
            <a:off x="369888" y="3687415"/>
            <a:ext cx="8363272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cs typeface="Arial" charset="0"/>
              </a:rPr>
              <a:t>Предложения членов МВК</a:t>
            </a:r>
            <a:endParaRPr lang="ru-RU" sz="2400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02928" y="1628800"/>
            <a:ext cx="8363272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cs typeface="Arial" charset="0"/>
              </a:rPr>
              <a:t>Результаты мониторинга 2012 года</a:t>
            </a:r>
            <a:endParaRPr lang="ru-RU" sz="24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75556" y="2279774"/>
            <a:ext cx="8229600" cy="12932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Имеют признаки неэффективности 31 педвуз, из них</a:t>
            </a:r>
          </a:p>
          <a:p>
            <a:pPr lvl="1"/>
            <a:r>
              <a:rPr lang="ru-RU" sz="2000" dirty="0" smtClean="0"/>
              <a:t>Неэффективные вследствие специфики деятельности: 1 </a:t>
            </a:r>
          </a:p>
          <a:p>
            <a:pPr lvl="1"/>
            <a:r>
              <a:rPr lang="ru-RU" sz="2000" dirty="0" smtClean="0"/>
              <a:t>Подлежат оптимизации деятельности: 19</a:t>
            </a:r>
          </a:p>
          <a:p>
            <a:pPr lvl="1"/>
            <a:r>
              <a:rPr lang="ru-RU" sz="2000" dirty="0"/>
              <a:t>Подлежат реорганизации</a:t>
            </a:r>
            <a:r>
              <a:rPr lang="ru-RU" sz="2000" dirty="0" smtClean="0"/>
              <a:t>: 11</a:t>
            </a:r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13847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ъект 2"/>
          <p:cNvSpPr>
            <a:spLocks noGrp="1"/>
          </p:cNvSpPr>
          <p:nvPr>
            <p:ph idx="1"/>
          </p:nvPr>
        </p:nvSpPr>
        <p:spPr>
          <a:xfrm>
            <a:off x="457200" y="1727026"/>
            <a:ext cx="8229600" cy="2062014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200" dirty="0" smtClean="0"/>
              <a:t>В базовую группу показателей мониторинга вводится показатель, характеризующий трудоустройство выпускников:</a:t>
            </a:r>
          </a:p>
          <a:p>
            <a:pPr eaLnBrk="1" hangingPunct="1">
              <a:buFont typeface="Arial" charset="0"/>
              <a:buNone/>
            </a:pPr>
            <a:r>
              <a:rPr lang="ru-RU" sz="2200" dirty="0" smtClean="0"/>
              <a:t>	</a:t>
            </a:r>
            <a:r>
              <a:rPr lang="ru-RU" sz="2200" b="1" dirty="0" smtClean="0"/>
              <a:t>количество выпускников вуза, не обращавшихся в службу занятости для содействия в трудоустройстве, в течение первого года после окончания обучения</a:t>
            </a:r>
            <a:r>
              <a:rPr lang="ru-RU" sz="2200" b="1" i="1" dirty="0" smtClean="0"/>
              <a:t>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Мониторинг – 2013</a:t>
            </a:r>
            <a:br>
              <a:rPr lang="ru-RU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Трудоустройство выпускников</a:t>
            </a:r>
            <a:endParaRPr lang="ru-RU" sz="2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70352" y="3736193"/>
            <a:ext cx="316614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Справка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573014"/>
            <a:ext cx="5400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Пороговое значение показателя соответствует медиане ранжированной совокупности образовательных организаций и устанавливается для каждого федерального округа отдельно.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При оценке эффективности деятельности филиалов показатель не применяется.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8144" y="4186823"/>
            <a:ext cx="3166144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 соответствии со сведениями, предоставленными Минтрудом:</a:t>
            </a:r>
          </a:p>
          <a:p>
            <a:endParaRPr lang="ru-RU" sz="1600" dirty="0" smtClean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обращались в службы занятости 36407 выпускников из 823 вузов</a:t>
            </a:r>
            <a:endParaRPr lang="ru-RU" sz="1600" dirty="0"/>
          </a:p>
          <a:p>
            <a:pPr marL="285750" indent="-285750">
              <a:buFontTx/>
              <a:buChar char="-"/>
            </a:pPr>
            <a:endParaRPr lang="ru-RU" sz="1600" dirty="0" smtClean="0"/>
          </a:p>
          <a:p>
            <a:pPr marL="285750" indent="-285750">
              <a:buFontTx/>
              <a:buChar char="-"/>
            </a:pPr>
            <a:r>
              <a:rPr lang="ru-RU" sz="1600" dirty="0"/>
              <a:t>признаны безработными </a:t>
            </a:r>
            <a:r>
              <a:rPr lang="ru-RU" sz="1600" dirty="0" smtClean="0"/>
              <a:t>24077 выпускников 2012 года</a:t>
            </a:r>
          </a:p>
          <a:p>
            <a:pPr marL="285750" indent="-285750">
              <a:buFontTx/>
              <a:buChar char="-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47429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1608</Words>
  <Application>Microsoft Office PowerPoint</Application>
  <PresentationFormat>Экран (4:3)</PresentationFormat>
  <Paragraphs>307</Paragraphs>
  <Slides>21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МОНИТОРИНГ ЭФФЕКТИВНОСТИ ДЕЯТЕЛЬНОСТИ ОБРАЗОВАТЕЛЬНЫХ ОРГАНИЗАЦИЙ ВЫСШЕГО ОБРАЗОВАНИЯ</vt:lpstr>
      <vt:lpstr>Мониторинг эффективности вузов</vt:lpstr>
      <vt:lpstr>По итогам работы МВК определены высшие образовательные учреждения, имеющие признаки неэффективности, из них:</vt:lpstr>
      <vt:lpstr>Мониторинг – 2013 Обсуждение концепции</vt:lpstr>
      <vt:lpstr>Мониторинг – 2013 Основные изменения</vt:lpstr>
      <vt:lpstr>Мониторинг – 2013 Группы вузов, имеющие специфику деятельности</vt:lpstr>
      <vt:lpstr>Мониторинг – 2013 Моделирование отнесения ОУ в выделенные группы по отраслевой специфике</vt:lpstr>
      <vt:lpstr>Мониторинг – 2013 Особый подход к оценке эффективности педагогических вузов</vt:lpstr>
      <vt:lpstr>Мониторинг – 2013 Трудоустройство выпускников</vt:lpstr>
      <vt:lpstr>Слайд 10</vt:lpstr>
      <vt:lpstr>Мониторинг – 2013 Отнесение к группе эффективных вузов</vt:lpstr>
      <vt:lpstr>Мониторинг – 2013 Показатели эффективности вузов</vt:lpstr>
      <vt:lpstr>Мониторинг – 2013 Показатели эффективности филиалов</vt:lpstr>
      <vt:lpstr>Мониторинг – 2013 Этапы проведения</vt:lpstr>
      <vt:lpstr>Мониторинг – 2013 Структура аналитических материалов для принятия решения</vt:lpstr>
      <vt:lpstr>Мониторинг – 2013 Аналитические материалы для принятия решения</vt:lpstr>
      <vt:lpstr>Мониторинг – 2013 Статистика сбора данных*</vt:lpstr>
      <vt:lpstr>Мониторинг – 2013 Последействие</vt:lpstr>
      <vt:lpstr>Карта гармонизации</vt:lpstr>
      <vt:lpstr>Карта гармонизации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Учет результатов мониторинга эффективности образовательных организаций при процедуре государственной аккредитации ООП</dc:title>
  <dc:creator>Сергей Рукавишников</dc:creator>
  <cp:lastModifiedBy>user</cp:lastModifiedBy>
  <cp:revision>176</cp:revision>
  <dcterms:created xsi:type="dcterms:W3CDTF">2013-09-11T08:54:08Z</dcterms:created>
  <dcterms:modified xsi:type="dcterms:W3CDTF">2013-09-17T08:08:25Z</dcterms:modified>
</cp:coreProperties>
</file>